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25"/>
  </p:notesMasterIdLst>
  <p:sldIdLst>
    <p:sldId id="292" r:id="rId5"/>
    <p:sldId id="1305" r:id="rId6"/>
    <p:sldId id="352" r:id="rId7"/>
    <p:sldId id="1300" r:id="rId8"/>
    <p:sldId id="1284" r:id="rId9"/>
    <p:sldId id="1285" r:id="rId10"/>
    <p:sldId id="1303" r:id="rId11"/>
    <p:sldId id="1286" r:id="rId12"/>
    <p:sldId id="1287" r:id="rId13"/>
    <p:sldId id="1292" r:id="rId14"/>
    <p:sldId id="1293" r:id="rId15"/>
    <p:sldId id="1294" r:id="rId16"/>
    <p:sldId id="1295" r:id="rId17"/>
    <p:sldId id="1296" r:id="rId18"/>
    <p:sldId id="1297" r:id="rId19"/>
    <p:sldId id="1306" r:id="rId20"/>
    <p:sldId id="1307" r:id="rId21"/>
    <p:sldId id="1309" r:id="rId22"/>
    <p:sldId id="1308" r:id="rId23"/>
    <p:sldId id="1249" r:id="rId24"/>
  </p:sldIdLst>
  <p:sldSz cx="9144000" cy="5143500" type="screen16x9"/>
  <p:notesSz cx="6858000" cy="9144000"/>
  <p:custShowLst>
    <p:custShow name="Custom Show 1" id="0">
      <p:sldLst>
        <p:sld r:id="rId5"/>
        <p:sld r:id="rId7"/>
        <p:sld r:id="rId8"/>
        <p:sld r:id="rId9"/>
        <p:sld r:id="rId12"/>
      </p:sldLst>
    </p:custShow>
  </p:custShow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612" userDrawn="1">
          <p15:clr>
            <a:srgbClr val="A4A3A4"/>
          </p15:clr>
        </p15:guide>
        <p15:guide id="2" pos="144" userDrawn="1">
          <p15:clr>
            <a:srgbClr val="A4A3A4"/>
          </p15:clr>
        </p15:guide>
        <p15:guide id="3" orient="horz" pos="876" userDrawn="1">
          <p15:clr>
            <a:srgbClr val="A4A3A4"/>
          </p15:clr>
        </p15:guide>
      </p15:sldGuideLst>
    </p:ext>
    <p:ext uri="http://customooxmlschemas.google.com/">
      <go:slidesCustomData xmlns=""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r:id="rId220"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3264"/>
    <a:srgbClr val="841910"/>
    <a:srgbClr val="DFDDFB"/>
    <a:srgbClr val="213164"/>
    <a:srgbClr val="213163"/>
    <a:srgbClr val="E3E1FB"/>
    <a:srgbClr val="FFAB40"/>
    <a:srgbClr val="FFFFFF"/>
    <a:srgbClr val="0000FF"/>
    <a:srgbClr val="FFCD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410EFA8-133E-C6F0-4BF0-CA553FAF2DD6}" v="4" dt="2024-04-01T08:18:52.423"/>
    <p1510:client id="{EC8EA0C5-BD5F-4302-91C7-5AB04215853C}" v="5" dt="2024-04-01T08:17:11.322"/>
    <p1510:client id="{F9605AE3-8B2D-ECAA-E135-55D4A33FAE2F}" v="15" dt="2024-04-01T06:55:39.45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927" autoAdjust="0"/>
    <p:restoredTop sz="94660"/>
  </p:normalViewPr>
  <p:slideViewPr>
    <p:cSldViewPr snapToGrid="0">
      <p:cViewPr varScale="1">
        <p:scale>
          <a:sx n="103" d="100"/>
          <a:sy n="103" d="100"/>
        </p:scale>
        <p:origin x="1138" y="77"/>
      </p:cViewPr>
      <p:guideLst>
        <p:guide orient="horz" pos="612"/>
        <p:guide pos="144"/>
        <p:guide orient="horz" pos="87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slide" Target="slides/slide17.xml"/><Relationship Id="rId222"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2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220" Type="http://customschemas.google.com/relationships/presentationmetadata" Target="metadata"/><Relationship Id="rId225"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10" Type="http://schemas.openxmlformats.org/officeDocument/2006/relationships/slide" Target="slides/slide6.xml"/><Relationship Id="rId19" Type="http://schemas.openxmlformats.org/officeDocument/2006/relationships/slide" Target="slides/slide15.xml"/><Relationship Id="rId22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23"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E7D7BE-B1CD-41F1-9DDE-F3BBBC55BBFD}"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2660E8EA-4C38-4480-80FB-2EE5BA6984B3}" type="pres">
      <dgm:prSet presAssocID="{9CE7D7BE-B1CD-41F1-9DDE-F3BBBC55BBFD}" presName="Name0" presStyleCnt="0">
        <dgm:presLayoutVars>
          <dgm:chMax val="11"/>
          <dgm:chPref val="11"/>
          <dgm:dir/>
          <dgm:resizeHandles/>
        </dgm:presLayoutVars>
      </dgm:prSet>
      <dgm:spPr/>
    </dgm:pt>
  </dgm:ptLst>
  <dgm:cxnLst>
    <dgm:cxn modelId="{C84E9C6A-95CD-430E-B250-50748F350F7D}" type="presOf" srcId="{9CE7D7BE-B1CD-41F1-9DDE-F3BBBC55BBFD}" destId="{2660E8EA-4C38-4480-80FB-2EE5BA6984B3}" srcOrd="0"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0" algn="l">
              <a:lnSpc>
                <a:spcPct val="100000"/>
              </a:lnSpc>
              <a:spcBef>
                <a:spcPts val="0"/>
              </a:spcBef>
              <a:spcAft>
                <a:spcPts val="0"/>
              </a:spcAft>
              <a:buSzPts val="1100"/>
              <a:buNone/>
            </a:pPr>
            <a:endParaRPr lang="en"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93475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81168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249617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458256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453239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671224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246731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extLst>
      <p:ext uri="{BB962C8B-B14F-4D97-AF65-F5344CB8AC3E}">
        <p14:creationId xmlns:p14="http://schemas.microsoft.com/office/powerpoint/2010/main" val="12723071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4/9/2024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MT"/>
                <a:cs typeface="Arial M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800" b="0" i="0">
                <a:solidFill>
                  <a:schemeClr val="tx1"/>
                </a:solidFill>
                <a:latin typeface="Arial MT"/>
                <a:cs typeface="Arial MT"/>
              </a:defRPr>
            </a:lvl1pPr>
          </a:lstStyle>
          <a:p>
            <a:pPr marL="12700">
              <a:lnSpc>
                <a:spcPct val="100000"/>
              </a:lnSpc>
              <a:spcBef>
                <a:spcPts val="25"/>
              </a:spcBef>
            </a:pPr>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3FD61DA6-D9C3-4FDE-8A87-022315D71125}" type="datetime1">
              <a:rPr lang="en-US" smtClean="0"/>
              <a:t>4/9/2024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837878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8" name="Rectangle 7">
            <a:extLst>
              <a:ext uri="{FF2B5EF4-FFF2-40B4-BE49-F238E27FC236}">
                <a16:creationId xmlns:a16="http://schemas.microsoft.com/office/drawing/2014/main" id="{9759FAC2-2004-4EAC-FA79-8395FA9E5834}"/>
              </a:ext>
            </a:extLst>
          </p:cNvPr>
          <p:cNvSpPr/>
          <p:nvPr userDrawn="1"/>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110;p4" descr="A close up of a sign&#10;&#10;Description automatically generated">
            <a:extLst>
              <a:ext uri="{FF2B5EF4-FFF2-40B4-BE49-F238E27FC236}">
                <a16:creationId xmlns:a16="http://schemas.microsoft.com/office/drawing/2014/main" id="{CE849A3B-BCF0-B774-F89E-81965C71F93E}"/>
              </a:ext>
            </a:extLst>
          </p:cNvPr>
          <p:cNvPicPr preferRelativeResize="0"/>
          <p:nvPr userDrawn="1"/>
        </p:nvPicPr>
        <p:blipFill rotWithShape="1">
          <a:blip r:embed="rId13">
            <a:alphaModFix/>
          </a:blip>
          <a:srcRect/>
          <a:stretch/>
        </p:blipFill>
        <p:spPr>
          <a:xfrm>
            <a:off x="7799751" y="88917"/>
            <a:ext cx="1233874" cy="412476"/>
          </a:xfrm>
          <a:prstGeom prst="rect">
            <a:avLst/>
          </a:prstGeom>
          <a:noFill/>
          <a:ln>
            <a:noFill/>
          </a:ln>
        </p:spPr>
      </p:pic>
      <p:sp>
        <p:nvSpPr>
          <p:cNvPr id="2" name="Rectangle 1">
            <a:extLst>
              <a:ext uri="{FF2B5EF4-FFF2-40B4-BE49-F238E27FC236}">
                <a16:creationId xmlns:a16="http://schemas.microsoft.com/office/drawing/2014/main" id="{5DA41203-56BE-577E-A8C1-98B09B515AAC}"/>
              </a:ext>
            </a:extLst>
          </p:cNvPr>
          <p:cNvSpPr/>
          <p:nvPr userDrawn="1"/>
        </p:nvSpPr>
        <p:spPr>
          <a:xfrm>
            <a:off x="7594600" y="82567"/>
            <a:ext cx="165100" cy="412476"/>
          </a:xfrm>
          <a:prstGeom prst="rect">
            <a:avLst/>
          </a:prstGeom>
          <a:solidFill>
            <a:srgbClr val="8419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113AE749-D756-44D4-7512-5A64C3448524}"/>
              </a:ext>
            </a:extLst>
          </p:cNvPr>
          <p:cNvSpPr/>
          <p:nvPr userDrawn="1"/>
        </p:nvSpPr>
        <p:spPr>
          <a:xfrm>
            <a:off x="7440249" y="82567"/>
            <a:ext cx="103551" cy="412476"/>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7AC47A97-ED2C-01CD-35B7-62DB0980AD76}"/>
              </a:ext>
            </a:extLst>
          </p:cNvPr>
          <p:cNvSpPr/>
          <p:nvPr userDrawn="1"/>
        </p:nvSpPr>
        <p:spPr>
          <a:xfrm>
            <a:off x="0" y="5086350"/>
            <a:ext cx="9144000" cy="69850"/>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005834B6-17D2-3D0A-58FC-6B1CA1321EBB}"/>
              </a:ext>
            </a:extLst>
          </p:cNvPr>
          <p:cNvSpPr/>
          <p:nvPr userDrawn="1"/>
        </p:nvSpPr>
        <p:spPr>
          <a:xfrm>
            <a:off x="0" y="88917"/>
            <a:ext cx="7283428" cy="406126"/>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4563F94C-8FC4-4D17-213C-5A08DC1A14F1}"/>
              </a:ext>
            </a:extLst>
          </p:cNvPr>
          <p:cNvSpPr txBox="1"/>
          <p:nvPr userDrawn="1"/>
        </p:nvSpPr>
        <p:spPr>
          <a:xfrm>
            <a:off x="92480" y="105826"/>
            <a:ext cx="3953740" cy="369332"/>
          </a:xfrm>
          <a:prstGeom prst="rect">
            <a:avLst/>
          </a:prstGeom>
          <a:noFill/>
        </p:spPr>
        <p:txBody>
          <a:bodyPr wrap="square" rtlCol="0">
            <a:spAutoFit/>
          </a:bodyPr>
          <a:lstStyle/>
          <a:p>
            <a:r>
              <a:rPr lang="en-US" sz="1800" b="0">
                <a:solidFill>
                  <a:schemeClr val="bg1"/>
                </a:solidFill>
              </a:rPr>
              <a:t>Next Gen Employability Program</a:t>
            </a:r>
          </a:p>
        </p:txBody>
      </p:sp>
    </p:spTree>
  </p:cSld>
  <p:clrMap bg1="lt1" tx1="dk1" bg2="dk2" tx2="lt2" accent1="accent1" accent2="accent2" accent3="accent3" accent4="accent4" accent5="accent5" accent6="accent6" hlink="hlink" folHlink="folHlink"/>
  <p:sldLayoutIdLst>
    <p:sldLayoutId id="2147483666" r:id="rId1"/>
    <p:sldLayoutId id="2147483654" r:id="rId2"/>
    <p:sldLayoutId id="2147483668" r:id="rId3"/>
    <p:sldLayoutId id="2147483669" r:id="rId4"/>
    <p:sldLayoutId id="2147483670" r:id="rId5"/>
    <p:sldLayoutId id="2147483656" r:id="rId6"/>
    <p:sldLayoutId id="2147483657" r:id="rId7"/>
    <p:sldLayoutId id="2147483659" r:id="rId8"/>
    <p:sldLayoutId id="2147483674" r:id="rId9"/>
    <p:sldLayoutId id="2147483687" r:id="rId10"/>
    <p:sldLayoutId id="214748370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hyperlink" Target="https://www.researchgate.net/publication/326468848_Online_Bus_Ticket_Reservation_System" TargetMode="External"/><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hyperlink" Target="https://search.proquest.com/openview/f839d1dde5388f70612d1af3dbc07dfd/1?pq-origsite=gscholar&amp;cbl=2031963" TargetMode="External"/><Relationship Id="rId5" Type="http://schemas.openxmlformats.org/officeDocument/2006/relationships/hyperlink" Target="https://www.academia.edu/38743764/Online_Bus_Ticket_Reservation_System" TargetMode="External"/><Relationship Id="rId4" Type="http://schemas.openxmlformats.org/officeDocument/2006/relationships/hyperlink" Target="https://www.researchgate.net/publication/352387143_Online_Bus_Reservation_System"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hyperlink" Target="https://www.researchgate.net/publication/352387143_Online_Bus_Reservation_System" TargetMode="External"/><Relationship Id="rId2" Type="http://schemas.openxmlformats.org/officeDocument/2006/relationships/hyperlink" Target="https://www.researchgate.net/publication/326468848_Online_Bus_Ticket_Reservation_System" TargetMode="Externa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5236A7EE-63C5-F101-791D-20DB74487B5F}"/>
              </a:ext>
            </a:extLst>
          </p:cNvPr>
          <p:cNvSpPr/>
          <p:nvPr/>
        </p:nvSpPr>
        <p:spPr>
          <a:xfrm>
            <a:off x="0" y="0"/>
            <a:ext cx="9144000" cy="5143500"/>
          </a:xfrm>
          <a:prstGeom prst="rect">
            <a:avLst/>
          </a:prstGeom>
          <a:solidFill>
            <a:srgbClr val="DFDD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7" name="Picture 26" descr="A white circle in the sky&#10;&#10;Description automatically generated">
            <a:extLst>
              <a:ext uri="{FF2B5EF4-FFF2-40B4-BE49-F238E27FC236}">
                <a16:creationId xmlns:a16="http://schemas.microsoft.com/office/drawing/2014/main" id="{1D208048-E027-53B8-75D2-1A56790EAEA4}"/>
              </a:ext>
            </a:extLst>
          </p:cNvPr>
          <p:cNvPicPr>
            <a:picLocks noChangeAspect="1"/>
          </p:cNvPicPr>
          <p:nvPr/>
        </p:nvPicPr>
        <p:blipFill rotWithShape="1">
          <a:blip r:embed="rId3">
            <a:alphaModFix amt="5000"/>
          </a:blip>
          <a:srcRect t="5928" r="746" b="10206"/>
          <a:stretch/>
        </p:blipFill>
        <p:spPr>
          <a:xfrm>
            <a:off x="13063" y="-1"/>
            <a:ext cx="9130937" cy="5143501"/>
          </a:xfrm>
          <a:prstGeom prst="rect">
            <a:avLst/>
          </a:prstGeom>
          <a:effectLst/>
        </p:spPr>
      </p:pic>
      <p:sp>
        <p:nvSpPr>
          <p:cNvPr id="22" name="Rectangle 21">
            <a:extLst>
              <a:ext uri="{FF2B5EF4-FFF2-40B4-BE49-F238E27FC236}">
                <a16:creationId xmlns:a16="http://schemas.microsoft.com/office/drawing/2014/main" id="{03D60DAB-D335-1BD9-E58E-A9668EF00ACF}"/>
              </a:ext>
            </a:extLst>
          </p:cNvPr>
          <p:cNvSpPr/>
          <p:nvPr/>
        </p:nvSpPr>
        <p:spPr>
          <a:xfrm>
            <a:off x="1865074" y="730897"/>
            <a:ext cx="6301139" cy="3966472"/>
          </a:xfrm>
          <a:prstGeom prst="rect">
            <a:avLst/>
          </a:prstGeom>
          <a:solidFill>
            <a:srgbClr val="213163"/>
          </a:solidFill>
          <a:ln>
            <a:solidFill>
              <a:srgbClr val="213163"/>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13F58464-A114-244B-EF0C-6FE8EEDA9F75}"/>
              </a:ext>
            </a:extLst>
          </p:cNvPr>
          <p:cNvSpPr/>
          <p:nvPr/>
        </p:nvSpPr>
        <p:spPr>
          <a:xfrm>
            <a:off x="988684" y="1023080"/>
            <a:ext cx="6985193" cy="3451405"/>
          </a:xfrm>
          <a:prstGeom prst="rect">
            <a:avLst/>
          </a:prstGeom>
          <a:solidFill>
            <a:schemeClr val="bg1"/>
          </a:solidFill>
          <a:ln>
            <a:solidFill>
              <a:schemeClr val="bg1"/>
            </a:solidFill>
          </a:ln>
          <a:effectLst>
            <a:outerShdw blurRad="508000" sx="105000" sy="105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BC4CF228-26B3-09C5-44DF-CA8F345519C2}"/>
              </a:ext>
            </a:extLst>
          </p:cNvPr>
          <p:cNvSpPr/>
          <p:nvPr/>
        </p:nvSpPr>
        <p:spPr>
          <a:xfrm>
            <a:off x="2490558" y="2787442"/>
            <a:ext cx="50564" cy="446915"/>
          </a:xfrm>
          <a:prstGeom prst="rect">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B1520DAD-F8CC-E505-163A-1A40C1FCC226}"/>
              </a:ext>
            </a:extLst>
          </p:cNvPr>
          <p:cNvSpPr txBox="1"/>
          <p:nvPr/>
        </p:nvSpPr>
        <p:spPr>
          <a:xfrm>
            <a:off x="2029564" y="2248174"/>
            <a:ext cx="5025352" cy="400110"/>
          </a:xfrm>
          <a:prstGeom prst="rect">
            <a:avLst/>
          </a:prstGeom>
          <a:noFill/>
        </p:spPr>
        <p:txBody>
          <a:bodyPr wrap="square" rtlCol="0">
            <a:spAutoFit/>
          </a:bodyPr>
          <a:lstStyle/>
          <a:p>
            <a:r>
              <a:rPr lang="en-US" sz="2000" b="1">
                <a:solidFill>
                  <a:srgbClr val="161D23"/>
                </a:solidFill>
              </a:rPr>
              <a:t>NEXT GEN EMPLOYABILITY PROGRAM</a:t>
            </a:r>
          </a:p>
        </p:txBody>
      </p:sp>
      <p:sp>
        <p:nvSpPr>
          <p:cNvPr id="7" name="TextBox 6">
            <a:extLst>
              <a:ext uri="{FF2B5EF4-FFF2-40B4-BE49-F238E27FC236}">
                <a16:creationId xmlns:a16="http://schemas.microsoft.com/office/drawing/2014/main" id="{7054292D-CF71-BD6B-6494-F0C14CB8262D}"/>
              </a:ext>
            </a:extLst>
          </p:cNvPr>
          <p:cNvSpPr txBox="1"/>
          <p:nvPr/>
        </p:nvSpPr>
        <p:spPr>
          <a:xfrm>
            <a:off x="2541122" y="2795733"/>
            <a:ext cx="4019698" cy="400110"/>
          </a:xfrm>
          <a:prstGeom prst="rect">
            <a:avLst/>
          </a:prstGeom>
          <a:noFill/>
        </p:spPr>
        <p:txBody>
          <a:bodyPr wrap="square" rtlCol="0">
            <a:spAutoFit/>
          </a:bodyPr>
          <a:lstStyle/>
          <a:p>
            <a:r>
              <a:rPr lang="en-US" sz="2000">
                <a:solidFill>
                  <a:srgbClr val="161D23"/>
                </a:solidFill>
              </a:rPr>
              <a:t>Creating a future-ready workforce</a:t>
            </a:r>
          </a:p>
        </p:txBody>
      </p:sp>
      <p:sp>
        <p:nvSpPr>
          <p:cNvPr id="13" name="Google Shape;70;p13">
            <a:extLst>
              <a:ext uri="{FF2B5EF4-FFF2-40B4-BE49-F238E27FC236}">
                <a16:creationId xmlns:a16="http://schemas.microsoft.com/office/drawing/2014/main" id="{8C1DD971-C5B3-56AD-1BE7-5C0CC8C3C639}"/>
              </a:ext>
            </a:extLst>
          </p:cNvPr>
          <p:cNvSpPr txBox="1"/>
          <p:nvPr/>
        </p:nvSpPr>
        <p:spPr>
          <a:xfrm>
            <a:off x="1003625" y="364253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Team Members</a:t>
            </a:r>
          </a:p>
        </p:txBody>
      </p:sp>
      <p:sp>
        <p:nvSpPr>
          <p:cNvPr id="14" name="TextBox 13">
            <a:extLst>
              <a:ext uri="{FF2B5EF4-FFF2-40B4-BE49-F238E27FC236}">
                <a16:creationId xmlns:a16="http://schemas.microsoft.com/office/drawing/2014/main" id="{43DEA4E5-E1F9-7C2B-5D82-B9EBDB357F79}"/>
              </a:ext>
            </a:extLst>
          </p:cNvPr>
          <p:cNvSpPr txBox="1"/>
          <p:nvPr/>
        </p:nvSpPr>
        <p:spPr>
          <a:xfrm>
            <a:off x="1095095" y="3956068"/>
            <a:ext cx="2355550" cy="456535"/>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Name :</a:t>
            </a:r>
            <a:r>
              <a:rPr lang="en-US" sz="1100" dirty="0" err="1">
                <a:solidFill>
                  <a:schemeClr val="tx1"/>
                </a:solidFill>
              </a:rPr>
              <a:t>jawagarnath</a:t>
            </a:r>
            <a:r>
              <a:rPr lang="en-US" sz="1100" dirty="0">
                <a:solidFill>
                  <a:schemeClr val="tx1"/>
                </a:solidFill>
              </a:rPr>
              <a:t> S T </a:t>
            </a:r>
            <a:endParaRPr lang="en-US" sz="1100" b="0" i="0" u="none" strike="noStrike" cap="none" dirty="0">
              <a:solidFill>
                <a:schemeClr val="tx1"/>
              </a:solidFill>
              <a:latin typeface="Arial"/>
              <a:ea typeface="Arial"/>
              <a:cs typeface="Arial"/>
              <a:sym typeface="Arial"/>
            </a:endParaRPr>
          </a:p>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ID :au5135212430 </a:t>
            </a:r>
          </a:p>
        </p:txBody>
      </p:sp>
      <p:cxnSp>
        <p:nvCxnSpPr>
          <p:cNvPr id="15" name="Straight Connector 14">
            <a:extLst>
              <a:ext uri="{FF2B5EF4-FFF2-40B4-BE49-F238E27FC236}">
                <a16:creationId xmlns:a16="http://schemas.microsoft.com/office/drawing/2014/main" id="{65441A6D-4B56-CED3-7C3C-EF8BA7462425}"/>
              </a:ext>
            </a:extLst>
          </p:cNvPr>
          <p:cNvCxnSpPr>
            <a:cxnSpLocks/>
          </p:cNvCxnSpPr>
          <p:nvPr/>
        </p:nvCxnSpPr>
        <p:spPr>
          <a:xfrm>
            <a:off x="1100213" y="3919492"/>
            <a:ext cx="1986613"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18" name="Google Shape;70;p13">
            <a:extLst>
              <a:ext uri="{FF2B5EF4-FFF2-40B4-BE49-F238E27FC236}">
                <a16:creationId xmlns:a16="http://schemas.microsoft.com/office/drawing/2014/main" id="{CCC1DF48-ED01-057A-9A4F-593C2283B3BB}"/>
              </a:ext>
            </a:extLst>
          </p:cNvPr>
          <p:cNvSpPr txBox="1"/>
          <p:nvPr/>
        </p:nvSpPr>
        <p:spPr>
          <a:xfrm>
            <a:off x="5596477" y="362729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College Name</a:t>
            </a:r>
          </a:p>
        </p:txBody>
      </p:sp>
      <p:cxnSp>
        <p:nvCxnSpPr>
          <p:cNvPr id="20" name="Straight Connector 19">
            <a:extLst>
              <a:ext uri="{FF2B5EF4-FFF2-40B4-BE49-F238E27FC236}">
                <a16:creationId xmlns:a16="http://schemas.microsoft.com/office/drawing/2014/main" id="{EE4AF06F-32E4-745B-8ACE-60EC11F28AB5}"/>
              </a:ext>
            </a:extLst>
          </p:cNvPr>
          <p:cNvCxnSpPr>
            <a:cxnSpLocks/>
          </p:cNvCxnSpPr>
          <p:nvPr/>
        </p:nvCxnSpPr>
        <p:spPr>
          <a:xfrm>
            <a:off x="5693065" y="3919492"/>
            <a:ext cx="1360332"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20BD188-F1AC-8947-CAF9-F4BF1056D5B6}"/>
              </a:ext>
            </a:extLst>
          </p:cNvPr>
          <p:cNvSpPr txBox="1"/>
          <p:nvPr/>
        </p:nvSpPr>
        <p:spPr>
          <a:xfrm>
            <a:off x="5693356" y="3956068"/>
            <a:ext cx="2095554" cy="430887"/>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dirty="0" err="1">
                <a:solidFill>
                  <a:schemeClr val="tx1"/>
                </a:solidFill>
              </a:rPr>
              <a:t>Annai</a:t>
            </a:r>
            <a:r>
              <a:rPr lang="en-US" sz="1100" dirty="0">
                <a:solidFill>
                  <a:schemeClr val="tx1"/>
                </a:solidFill>
              </a:rPr>
              <a:t> Mira College of Engineering and Technology</a:t>
            </a:r>
            <a:endParaRPr lang="en-US" sz="1100" b="0" i="0" u="none" strike="noStrike" cap="none" dirty="0">
              <a:solidFill>
                <a:schemeClr val="tx1"/>
              </a:solidFill>
              <a:latin typeface="Arial"/>
              <a:ea typeface="Arial"/>
              <a:cs typeface="Arial"/>
              <a:sym typeface="Arial"/>
            </a:endParaRPr>
          </a:p>
        </p:txBody>
      </p:sp>
      <p:pic>
        <p:nvPicPr>
          <p:cNvPr id="1026" name="Picture 2">
            <a:extLst>
              <a:ext uri="{FF2B5EF4-FFF2-40B4-BE49-F238E27FC236}">
                <a16:creationId xmlns:a16="http://schemas.microsoft.com/office/drawing/2014/main" id="{61466F5C-A7B7-4728-9A5F-F0612A432B9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834750" y="1249149"/>
            <a:ext cx="1146742" cy="666202"/>
          </a:xfrm>
          <a:prstGeom prst="rect">
            <a:avLst/>
          </a:prstGeom>
          <a:extLst>
            <a:ext uri="{909E8E84-426E-40DD-AFC4-6F175D3DCCD1}">
              <a14:hiddenFill xmlns:a14="http://schemas.microsoft.com/office/drawing/2010/main">
                <a:solidFill>
                  <a:srgbClr val="FFFFFF"/>
                </a:solidFill>
              </a14:hiddenFill>
            </a:ext>
          </a:extLst>
        </p:spPr>
      </p:pic>
      <p:pic>
        <p:nvPicPr>
          <p:cNvPr id="1029" name="Picture 5" descr="A logo with people and map&#10;&#10;Description automatically generated">
            <a:extLst>
              <a:ext uri="{FF2B5EF4-FFF2-40B4-BE49-F238E27FC236}">
                <a16:creationId xmlns:a16="http://schemas.microsoft.com/office/drawing/2014/main" id="{BFFC49F7-E3C1-4C7B-B678-EA69593CA0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1189" y="1211666"/>
            <a:ext cx="668564" cy="66620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lose up of a logo&#10;&#10;Description automatically generated">
            <a:extLst>
              <a:ext uri="{FF2B5EF4-FFF2-40B4-BE49-F238E27FC236}">
                <a16:creationId xmlns:a16="http://schemas.microsoft.com/office/drawing/2014/main" id="{E8EBC10E-EEF7-B81B-B43B-76C70375410B}"/>
              </a:ext>
            </a:extLst>
          </p:cNvPr>
          <p:cNvPicPr>
            <a:picLocks noChangeAspect="1"/>
          </p:cNvPicPr>
          <p:nvPr/>
        </p:nvPicPr>
        <p:blipFill>
          <a:blip r:embed="rId6"/>
          <a:stretch>
            <a:fillRect/>
          </a:stretch>
        </p:blipFill>
        <p:spPr>
          <a:xfrm>
            <a:off x="3927667" y="1286631"/>
            <a:ext cx="1587347" cy="51627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590"/>
    </mc:Choice>
    <mc:Fallback xmlns="">
      <p:transition spd="slow" advTm="359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B7586-5B6F-C8C7-E175-4BE77E8499ED}"/>
              </a:ext>
            </a:extLst>
          </p:cNvPr>
          <p:cNvSpPr>
            <a:spLocks noGrp="1"/>
          </p:cNvSpPr>
          <p:nvPr>
            <p:ph type="title"/>
          </p:nvPr>
        </p:nvSpPr>
        <p:spPr>
          <a:xfrm>
            <a:off x="155850" y="613142"/>
            <a:ext cx="8832300" cy="451933"/>
          </a:xfrm>
        </p:spPr>
        <p:txBody>
          <a:bodyPr/>
          <a:lstStyle/>
          <a:p>
            <a:pPr algn="ctr"/>
            <a:r>
              <a:rPr lang="en-US"/>
              <a:t>Homepage</a:t>
            </a:r>
          </a:p>
        </p:txBody>
      </p:sp>
      <p:sp>
        <p:nvSpPr>
          <p:cNvPr id="3" name="Text Placeholder 2">
            <a:extLst>
              <a:ext uri="{FF2B5EF4-FFF2-40B4-BE49-F238E27FC236}">
                <a16:creationId xmlns:a16="http://schemas.microsoft.com/office/drawing/2014/main" id="{AD94FBF9-636B-1E68-241E-ECCF1475C3E0}"/>
              </a:ext>
            </a:extLst>
          </p:cNvPr>
          <p:cNvSpPr>
            <a:spLocks noGrp="1"/>
          </p:cNvSpPr>
          <p:nvPr>
            <p:ph type="body" idx="1"/>
          </p:nvPr>
        </p:nvSpPr>
        <p:spPr>
          <a:xfrm>
            <a:off x="311699" y="1389600"/>
            <a:ext cx="8696833" cy="3179400"/>
          </a:xfrm>
        </p:spPr>
        <p:txBody>
          <a:bodyPr/>
          <a:lstStyle/>
          <a:p>
            <a:endParaRPr lang="en-US" dirty="0"/>
          </a:p>
        </p:txBody>
      </p:sp>
      <p:pic>
        <p:nvPicPr>
          <p:cNvPr id="4" name="Picture 3"/>
          <p:cNvPicPr>
            <a:picLocks noChangeAspect="1"/>
          </p:cNvPicPr>
          <p:nvPr/>
        </p:nvPicPr>
        <p:blipFill>
          <a:blip r:embed="rId2"/>
          <a:srcRect t="13334" b="13334"/>
          <a:stretch/>
        </p:blipFill>
        <p:spPr>
          <a:xfrm>
            <a:off x="0" y="1065074"/>
            <a:ext cx="9144000" cy="3771845"/>
          </a:xfrm>
          <a:prstGeom prst="rect">
            <a:avLst/>
          </a:prstGeom>
        </p:spPr>
      </p:pic>
    </p:spTree>
    <p:extLst>
      <p:ext uri="{BB962C8B-B14F-4D97-AF65-F5344CB8AC3E}">
        <p14:creationId xmlns:p14="http://schemas.microsoft.com/office/powerpoint/2010/main" val="6908754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AF59C-CA47-321D-4366-F7B3EDADF895}"/>
              </a:ext>
            </a:extLst>
          </p:cNvPr>
          <p:cNvSpPr>
            <a:spLocks noGrp="1"/>
          </p:cNvSpPr>
          <p:nvPr>
            <p:ph type="title"/>
          </p:nvPr>
        </p:nvSpPr>
        <p:spPr>
          <a:xfrm>
            <a:off x="628560" y="601132"/>
            <a:ext cx="7886430" cy="666517"/>
          </a:xfrm>
        </p:spPr>
        <p:txBody>
          <a:bodyPr/>
          <a:lstStyle/>
          <a:p>
            <a:pPr algn="ctr"/>
            <a:r>
              <a:rPr lang="en-US" b="1" dirty="0"/>
              <a:t>Login</a:t>
            </a:r>
          </a:p>
        </p:txBody>
      </p:sp>
      <p:pic>
        <p:nvPicPr>
          <p:cNvPr id="3" name="Picture 2"/>
          <p:cNvPicPr>
            <a:picLocks noChangeAspect="1"/>
          </p:cNvPicPr>
          <p:nvPr/>
        </p:nvPicPr>
        <p:blipFill>
          <a:blip r:embed="rId2"/>
          <a:srcRect t="7549" b="7549"/>
          <a:stretch/>
        </p:blipFill>
        <p:spPr>
          <a:xfrm>
            <a:off x="961177" y="1328472"/>
            <a:ext cx="7221196" cy="3448627"/>
          </a:xfrm>
          <a:prstGeom prst="rect">
            <a:avLst/>
          </a:prstGeom>
        </p:spPr>
      </p:pic>
    </p:spTree>
    <p:extLst>
      <p:ext uri="{BB962C8B-B14F-4D97-AF65-F5344CB8AC3E}">
        <p14:creationId xmlns:p14="http://schemas.microsoft.com/office/powerpoint/2010/main" val="21207922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B10D8-E098-FF8E-C5FA-FA8492007A31}"/>
              </a:ext>
            </a:extLst>
          </p:cNvPr>
          <p:cNvSpPr>
            <a:spLocks noGrp="1"/>
          </p:cNvSpPr>
          <p:nvPr>
            <p:ph type="title"/>
          </p:nvPr>
        </p:nvSpPr>
        <p:spPr>
          <a:xfrm>
            <a:off x="628560" y="635000"/>
            <a:ext cx="7886430" cy="632649"/>
          </a:xfrm>
        </p:spPr>
        <p:txBody>
          <a:bodyPr/>
          <a:lstStyle/>
          <a:p>
            <a:pPr algn="ctr"/>
            <a:r>
              <a:rPr lang="en-US" b="1" dirty="0"/>
              <a:t>New user/registration</a:t>
            </a:r>
          </a:p>
        </p:txBody>
      </p:sp>
      <p:pic>
        <p:nvPicPr>
          <p:cNvPr id="3" name="Picture 2"/>
          <p:cNvPicPr>
            <a:picLocks noChangeAspect="1"/>
          </p:cNvPicPr>
          <p:nvPr/>
        </p:nvPicPr>
        <p:blipFill>
          <a:blip r:embed="rId2"/>
          <a:srcRect t="8960" b="8960"/>
          <a:stretch/>
        </p:blipFill>
        <p:spPr>
          <a:xfrm>
            <a:off x="628560" y="1093861"/>
            <a:ext cx="8144142" cy="3760150"/>
          </a:xfrm>
          <a:prstGeom prst="rect">
            <a:avLst/>
          </a:prstGeom>
        </p:spPr>
      </p:pic>
    </p:spTree>
    <p:extLst>
      <p:ext uri="{BB962C8B-B14F-4D97-AF65-F5344CB8AC3E}">
        <p14:creationId xmlns:p14="http://schemas.microsoft.com/office/powerpoint/2010/main" val="10728150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AD8D6-8C5D-C4E6-9FAF-14FAFF2C65A4}"/>
              </a:ext>
            </a:extLst>
          </p:cNvPr>
          <p:cNvSpPr>
            <a:spLocks noGrp="1"/>
          </p:cNvSpPr>
          <p:nvPr>
            <p:ph type="title"/>
          </p:nvPr>
        </p:nvSpPr>
        <p:spPr>
          <a:xfrm>
            <a:off x="628560" y="643466"/>
            <a:ext cx="7886430" cy="624183"/>
          </a:xfrm>
        </p:spPr>
        <p:txBody>
          <a:bodyPr/>
          <a:lstStyle/>
          <a:p>
            <a:pPr algn="ctr"/>
            <a:r>
              <a:rPr lang="en-US" b="1" dirty="0"/>
              <a:t>Register successful</a:t>
            </a:r>
          </a:p>
        </p:txBody>
      </p:sp>
      <p:pic>
        <p:nvPicPr>
          <p:cNvPr id="3" name="Picture 2"/>
          <p:cNvPicPr>
            <a:picLocks noChangeAspect="1"/>
          </p:cNvPicPr>
          <p:nvPr/>
        </p:nvPicPr>
        <p:blipFill>
          <a:blip r:embed="rId2"/>
          <a:srcRect t="6137" b="6137"/>
          <a:stretch/>
        </p:blipFill>
        <p:spPr>
          <a:xfrm>
            <a:off x="628560" y="1124546"/>
            <a:ext cx="7956135" cy="3926019"/>
          </a:xfrm>
          <a:prstGeom prst="rect">
            <a:avLst/>
          </a:prstGeom>
        </p:spPr>
      </p:pic>
    </p:spTree>
    <p:extLst>
      <p:ext uri="{BB962C8B-B14F-4D97-AF65-F5344CB8AC3E}">
        <p14:creationId xmlns:p14="http://schemas.microsoft.com/office/powerpoint/2010/main" val="12131501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Find bus</a:t>
            </a:r>
          </a:p>
        </p:txBody>
      </p:sp>
      <p:pic>
        <p:nvPicPr>
          <p:cNvPr id="3" name="Picture 2"/>
          <p:cNvPicPr>
            <a:picLocks noChangeAspect="1"/>
          </p:cNvPicPr>
          <p:nvPr/>
        </p:nvPicPr>
        <p:blipFill>
          <a:blip r:embed="rId2"/>
          <a:srcRect t="14195" b="14195"/>
          <a:stretch/>
        </p:blipFill>
        <p:spPr>
          <a:xfrm>
            <a:off x="628560" y="1267649"/>
            <a:ext cx="8092867" cy="3259839"/>
          </a:xfrm>
          <a:prstGeom prst="rect">
            <a:avLst/>
          </a:prstGeom>
        </p:spPr>
      </p:pic>
    </p:spTree>
    <p:extLst>
      <p:ext uri="{BB962C8B-B14F-4D97-AF65-F5344CB8AC3E}">
        <p14:creationId xmlns:p14="http://schemas.microsoft.com/office/powerpoint/2010/main" val="2994618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F6256-ED4F-D5CB-996C-FBD384D168E2}"/>
              </a:ext>
            </a:extLst>
          </p:cNvPr>
          <p:cNvSpPr>
            <a:spLocks noGrp="1"/>
          </p:cNvSpPr>
          <p:nvPr>
            <p:ph type="title"/>
          </p:nvPr>
        </p:nvSpPr>
        <p:spPr>
          <a:xfrm>
            <a:off x="215053" y="205100"/>
            <a:ext cx="8421857" cy="1062550"/>
          </a:xfrm>
        </p:spPr>
        <p:txBody>
          <a:bodyPr/>
          <a:lstStyle/>
          <a:p>
            <a:pPr algn="ctr"/>
            <a:r>
              <a:rPr lang="en-US" sz="2800" b="1" dirty="0">
                <a:solidFill>
                  <a:srgbClr val="374151"/>
                </a:solidFill>
                <a:latin typeface="Söhne"/>
              </a:rPr>
              <a:t>Choose Bus</a:t>
            </a:r>
            <a:endParaRPr lang="en-US" sz="2800" b="1" dirty="0"/>
          </a:p>
        </p:txBody>
      </p:sp>
      <p:pic>
        <p:nvPicPr>
          <p:cNvPr id="3" name="Picture 2"/>
          <p:cNvPicPr>
            <a:picLocks noChangeAspect="1"/>
          </p:cNvPicPr>
          <p:nvPr/>
        </p:nvPicPr>
        <p:blipFill>
          <a:blip r:embed="rId2"/>
          <a:srcRect t="12866" b="12866"/>
          <a:stretch/>
        </p:blipFill>
        <p:spPr>
          <a:xfrm>
            <a:off x="52039" y="924404"/>
            <a:ext cx="9144000" cy="3819971"/>
          </a:xfrm>
          <a:prstGeom prst="rect">
            <a:avLst/>
          </a:prstGeom>
        </p:spPr>
      </p:pic>
    </p:spTree>
    <p:extLst>
      <p:ext uri="{BB962C8B-B14F-4D97-AF65-F5344CB8AC3E}">
        <p14:creationId xmlns:p14="http://schemas.microsoft.com/office/powerpoint/2010/main" val="13231287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sz="2000" dirty="0"/>
              <a:t>Booking Cancel</a:t>
            </a:r>
          </a:p>
        </p:txBody>
      </p:sp>
      <p:sp>
        <p:nvSpPr>
          <p:cNvPr id="3" name="Subtitle 2"/>
          <p:cNvSpPr>
            <a:spLocks noGrp="1"/>
          </p:cNvSpPr>
          <p:nvPr>
            <p:ph type="subTitle"/>
          </p:nvPr>
        </p:nvSpPr>
        <p:spPr/>
        <p:txBody>
          <a:bodyPr/>
          <a:lstStyle/>
          <a:p>
            <a:endParaRPr lang="en-IN" dirty="0"/>
          </a:p>
        </p:txBody>
      </p:sp>
      <p:pic>
        <p:nvPicPr>
          <p:cNvPr id="4" name="Picture 3"/>
          <p:cNvPicPr>
            <a:picLocks noChangeAspect="1"/>
          </p:cNvPicPr>
          <p:nvPr/>
        </p:nvPicPr>
        <p:blipFill>
          <a:blip r:embed="rId2"/>
          <a:srcRect t="9045" b="9045"/>
          <a:stretch/>
        </p:blipFill>
        <p:spPr>
          <a:xfrm>
            <a:off x="357009" y="1021398"/>
            <a:ext cx="8429532" cy="3883888"/>
          </a:xfrm>
          <a:prstGeom prst="rect">
            <a:avLst/>
          </a:prstGeom>
        </p:spPr>
      </p:pic>
    </p:spTree>
    <p:extLst>
      <p:ext uri="{BB962C8B-B14F-4D97-AF65-F5344CB8AC3E}">
        <p14:creationId xmlns:p14="http://schemas.microsoft.com/office/powerpoint/2010/main" val="27134057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3333" y="256498"/>
            <a:ext cx="8370827" cy="755700"/>
          </a:xfrm>
        </p:spPr>
        <p:txBody>
          <a:bodyPr/>
          <a:lstStyle/>
          <a:p>
            <a:pPr algn="ctr"/>
            <a:r>
              <a:rPr lang="en-IN" dirty="0" err="1"/>
              <a:t>Signout</a:t>
            </a:r>
            <a:endParaRPr lang="en-IN" dirty="0"/>
          </a:p>
        </p:txBody>
      </p:sp>
      <p:sp>
        <p:nvSpPr>
          <p:cNvPr id="3" name="Text Placeholder 2"/>
          <p:cNvSpPr>
            <a:spLocks noGrp="1"/>
          </p:cNvSpPr>
          <p:nvPr>
            <p:ph type="body" idx="1"/>
          </p:nvPr>
        </p:nvSpPr>
        <p:spPr/>
        <p:txBody>
          <a:bodyPr/>
          <a:lstStyle/>
          <a:p>
            <a:endParaRPr lang="en-IN"/>
          </a:p>
        </p:txBody>
      </p:sp>
      <p:pic>
        <p:nvPicPr>
          <p:cNvPr id="4" name="Picture 3"/>
          <p:cNvPicPr>
            <a:picLocks noChangeAspect="1"/>
          </p:cNvPicPr>
          <p:nvPr/>
        </p:nvPicPr>
        <p:blipFill>
          <a:blip r:embed="rId2"/>
          <a:srcRect t="7799" b="7799"/>
          <a:stretch/>
        </p:blipFill>
        <p:spPr>
          <a:xfrm>
            <a:off x="526670" y="1012198"/>
            <a:ext cx="8301136" cy="3941101"/>
          </a:xfrm>
          <a:prstGeom prst="rect">
            <a:avLst/>
          </a:prstGeom>
        </p:spPr>
      </p:pic>
    </p:spTree>
    <p:extLst>
      <p:ext uri="{BB962C8B-B14F-4D97-AF65-F5344CB8AC3E}">
        <p14:creationId xmlns:p14="http://schemas.microsoft.com/office/powerpoint/2010/main" val="10683136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br>
              <a:rPr lang="en-IN" dirty="0"/>
            </a:br>
            <a:endParaRPr lang="en-IN" dirty="0"/>
          </a:p>
        </p:txBody>
      </p:sp>
      <p:sp>
        <p:nvSpPr>
          <p:cNvPr id="3" name="Text Placeholder 2"/>
          <p:cNvSpPr>
            <a:spLocks noGrp="1"/>
          </p:cNvSpPr>
          <p:nvPr>
            <p:ph type="body" idx="1"/>
          </p:nvPr>
        </p:nvSpPr>
        <p:spPr/>
        <p:txBody>
          <a:bodyPr/>
          <a:lstStyle/>
          <a:p>
            <a:endParaRPr lang="en-IN" dirty="0"/>
          </a:p>
          <a:p>
            <a:endParaRPr lang="en-IN" dirty="0"/>
          </a:p>
          <a:p>
            <a:endParaRPr lang="en-IN" dirty="0"/>
          </a:p>
          <a:p>
            <a:r>
              <a:rPr lang="en-IN" dirty="0"/>
              <a:t>  Future Enhancements:</a:t>
            </a:r>
          </a:p>
          <a:p>
            <a:endParaRPr lang="en-IN" dirty="0"/>
          </a:p>
          <a:p>
            <a:r>
              <a:rPr lang="en-IN" dirty="0"/>
              <a:t>    </a:t>
            </a:r>
          </a:p>
          <a:p>
            <a:endParaRPr lang="en-IN" dirty="0"/>
          </a:p>
        </p:txBody>
      </p:sp>
      <p:sp>
        <p:nvSpPr>
          <p:cNvPr id="4" name="Rectangle 3"/>
          <p:cNvSpPr/>
          <p:nvPr/>
        </p:nvSpPr>
        <p:spPr>
          <a:xfrm>
            <a:off x="264920" y="1064931"/>
            <a:ext cx="8879080" cy="2893100"/>
          </a:xfrm>
          <a:prstGeom prst="rect">
            <a:avLst/>
          </a:prstGeom>
        </p:spPr>
        <p:txBody>
          <a:bodyPr wrap="square">
            <a:spAutoFit/>
          </a:bodyPr>
          <a:lstStyle/>
          <a:p>
            <a:r>
              <a:rPr lang="en-US" dirty="0"/>
              <a:t>Personalized Recommendations: Implement a recommendation engine that suggests events or shows based on users' past booking history, preferences, and behavior. Utilize machine learning algorithms to analyze user data and provide tailored suggestions, enhancing user experience and increasing engagement.</a:t>
            </a:r>
          </a:p>
          <a:p>
            <a:endParaRPr lang="en-US" dirty="0"/>
          </a:p>
          <a:p>
            <a:r>
              <a:rPr lang="en-US" dirty="0"/>
              <a:t>Interactive Seat Selection : Enhance the seat selection process by incorporating interactive seat maps with real-time availability updates. Allow users to preview the view from their selected seats and easily compare options. Additionally, enable users to reserve adjacent seats for group bookings, improving convenience and customer satisfaction.</a:t>
            </a:r>
          </a:p>
          <a:p>
            <a:endParaRPr lang="en-US" dirty="0"/>
          </a:p>
          <a:p>
            <a:r>
              <a:rPr lang="en-US" dirty="0"/>
              <a:t>Integrated Social Features: Integrate social media functionalities to enable users to share their booking plans, invite friends, and see who else is attending the same event. Implement social login options to streamline the registration process and facilitate social interactions within the platform. This not only enhances user engagement but also expands the reach of the website through viral marketing.</a:t>
            </a:r>
            <a:endParaRPr lang="en-IN" dirty="0"/>
          </a:p>
        </p:txBody>
      </p:sp>
    </p:spTree>
    <p:extLst>
      <p:ext uri="{BB962C8B-B14F-4D97-AF65-F5344CB8AC3E}">
        <p14:creationId xmlns:p14="http://schemas.microsoft.com/office/powerpoint/2010/main" val="733234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dirty="0"/>
          </a:p>
        </p:txBody>
      </p:sp>
      <p:sp>
        <p:nvSpPr>
          <p:cNvPr id="3" name="Text Placeholder 2"/>
          <p:cNvSpPr>
            <a:spLocks noGrp="1"/>
          </p:cNvSpPr>
          <p:nvPr>
            <p:ph type="body" idx="1"/>
          </p:nvPr>
        </p:nvSpPr>
        <p:spPr/>
        <p:txBody>
          <a:bodyPr/>
          <a:lstStyle/>
          <a:p>
            <a:endParaRPr lang="en-IN" dirty="0"/>
          </a:p>
          <a:p>
            <a:endParaRPr lang="en-IN" dirty="0"/>
          </a:p>
          <a:p>
            <a:endParaRPr lang="en-IN" dirty="0"/>
          </a:p>
          <a:p>
            <a:r>
              <a:rPr lang="en-IN" dirty="0"/>
              <a:t>  </a:t>
            </a:r>
            <a:r>
              <a:rPr lang="en-IN" sz="1600" b="1" i="1" dirty="0"/>
              <a:t>Conclusion:</a:t>
            </a:r>
          </a:p>
        </p:txBody>
      </p:sp>
      <p:sp>
        <p:nvSpPr>
          <p:cNvPr id="4" name="Rectangle 3"/>
          <p:cNvSpPr/>
          <p:nvPr/>
        </p:nvSpPr>
        <p:spPr>
          <a:xfrm>
            <a:off x="504201" y="1247685"/>
            <a:ext cx="8417607" cy="2677656"/>
          </a:xfrm>
          <a:prstGeom prst="rect">
            <a:avLst/>
          </a:prstGeom>
        </p:spPr>
        <p:txBody>
          <a:bodyPr wrap="square">
            <a:spAutoFit/>
          </a:bodyPr>
          <a:lstStyle/>
          <a:p>
            <a:r>
              <a:rPr lang="en-US" dirty="0"/>
              <a:t>Indeed, mobile bus ticketing system (MBTS) is the most noteworthy prospects in the </a:t>
            </a:r>
            <a:r>
              <a:rPr lang="en-US" dirty="0" err="1"/>
              <a:t>worldtransport</a:t>
            </a:r>
            <a:r>
              <a:rPr lang="en-US" dirty="0"/>
              <a:t> system to reduce expenditures and increase traveler's accessibility.</a:t>
            </a:r>
          </a:p>
          <a:p>
            <a:endParaRPr lang="en-US" dirty="0"/>
          </a:p>
          <a:p>
            <a:r>
              <a:rPr lang="en-US" dirty="0"/>
              <a:t>This project will reduce ticket processing flow, reduce usage of paper and allows greater convinces and flexibility to the traveler in cities and allow travel agent to make alterations to the journey.</a:t>
            </a:r>
          </a:p>
          <a:p>
            <a:endParaRPr lang="en-US" dirty="0"/>
          </a:p>
          <a:p>
            <a:r>
              <a:rPr lang="en-US" dirty="0"/>
              <a:t>There are other important issues from the use of this technique such as the mobile ticket cannot be lost or stole non the contrary of sending the ticket by mail also there is a probably of sending it to the wrong address.</a:t>
            </a:r>
          </a:p>
          <a:p>
            <a:endParaRPr lang="en-US" dirty="0"/>
          </a:p>
          <a:p>
            <a:r>
              <a:rPr lang="en-US" dirty="0"/>
              <a:t>MBTS will make customers' lives easier, and can get the service by himself in </a:t>
            </a:r>
            <a:r>
              <a:rPr lang="en-US" dirty="0" err="1"/>
              <a:t>anytime,anywhere</a:t>
            </a:r>
            <a:r>
              <a:rPr lang="en-US" dirty="0"/>
              <a:t> and any devices</a:t>
            </a:r>
            <a:endParaRPr lang="en-IN" dirty="0"/>
          </a:p>
        </p:txBody>
      </p:sp>
    </p:spTree>
    <p:extLst>
      <p:ext uri="{BB962C8B-B14F-4D97-AF65-F5344CB8AC3E}">
        <p14:creationId xmlns:p14="http://schemas.microsoft.com/office/powerpoint/2010/main" val="11104896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11" name="Picture 10" descr="A blue and white rectangle with a white border&#10;&#10;Description automatically generated">
            <a:extLst>
              <a:ext uri="{FF2B5EF4-FFF2-40B4-BE49-F238E27FC236}">
                <a16:creationId xmlns:a16="http://schemas.microsoft.com/office/drawing/2014/main" id="{1DDD1C7A-587D-4E91-1F48-EF709EC7474B}"/>
              </a:ext>
            </a:extLst>
          </p:cNvPr>
          <p:cNvPicPr>
            <a:picLocks noChangeAspect="1"/>
          </p:cNvPicPr>
          <p:nvPr/>
        </p:nvPicPr>
        <p:blipFill>
          <a:blip r:embed="rId3"/>
          <a:stretch>
            <a:fillRect/>
          </a:stretch>
        </p:blipFill>
        <p:spPr>
          <a:xfrm>
            <a:off x="0" y="0"/>
            <a:ext cx="9144000" cy="5143500"/>
          </a:xfrm>
          <a:prstGeom prst="rect">
            <a:avLst/>
          </a:prstGeom>
        </p:spPr>
      </p:pic>
      <p:sp>
        <p:nvSpPr>
          <p:cNvPr id="12" name="TextBox 11">
            <a:extLst>
              <a:ext uri="{FF2B5EF4-FFF2-40B4-BE49-F238E27FC236}">
                <a16:creationId xmlns:a16="http://schemas.microsoft.com/office/drawing/2014/main" id="{C96C9006-A794-E787-C5A5-C495983DDB30}"/>
              </a:ext>
            </a:extLst>
          </p:cNvPr>
          <p:cNvSpPr txBox="1"/>
          <p:nvPr/>
        </p:nvSpPr>
        <p:spPr>
          <a:xfrm>
            <a:off x="2422762" y="970065"/>
            <a:ext cx="4283236" cy="43351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930"/>
              </a:lnSpc>
              <a:spcBef>
                <a:spcPct val="0"/>
              </a:spcBef>
            </a:pPr>
            <a:r>
              <a:rPr lang="en-US" sz="2000" b="1">
                <a:solidFill>
                  <a:srgbClr val="213164"/>
                </a:solidFill>
                <a:latin typeface="Arial"/>
                <a:cs typeface="Arial"/>
              </a:rPr>
              <a:t>CAPSTONE PROJECT SHOWCASE</a:t>
            </a:r>
          </a:p>
        </p:txBody>
      </p:sp>
      <p:sp>
        <p:nvSpPr>
          <p:cNvPr id="16" name="Rectangle: Rounded Corners 15">
            <a:extLst>
              <a:ext uri="{FF2B5EF4-FFF2-40B4-BE49-F238E27FC236}">
                <a16:creationId xmlns:a16="http://schemas.microsoft.com/office/drawing/2014/main" id="{8DB24E31-75E2-D2BE-DEE1-91ADB5001A8F}"/>
              </a:ext>
            </a:extLst>
          </p:cNvPr>
          <p:cNvSpPr/>
          <p:nvPr/>
        </p:nvSpPr>
        <p:spPr>
          <a:xfrm>
            <a:off x="956310" y="3037840"/>
            <a:ext cx="7227570" cy="530626"/>
          </a:xfrm>
          <a:prstGeom prst="roundRect">
            <a:avLst/>
          </a:prstGeom>
          <a:solidFill>
            <a:srgbClr val="DFDDFB"/>
          </a:solidFill>
          <a:ln>
            <a:solidFill>
              <a:srgbClr val="DFDD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0">
            <a:extLst>
              <a:ext uri="{FF2B5EF4-FFF2-40B4-BE49-F238E27FC236}">
                <a16:creationId xmlns:a16="http://schemas.microsoft.com/office/drawing/2014/main" id="{5EA4B0C5-E33A-D592-C106-2AB96DBFDD04}"/>
              </a:ext>
            </a:extLst>
          </p:cNvPr>
          <p:cNvSpPr txBox="1"/>
          <p:nvPr/>
        </p:nvSpPr>
        <p:spPr>
          <a:xfrm>
            <a:off x="1571630" y="3183633"/>
            <a:ext cx="5839143"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dirty="0">
                <a:latin typeface="+mj-lt"/>
              </a:rPr>
              <a:t>Building Bus Reservation System using Python and Django</a:t>
            </a:r>
            <a:endParaRPr lang="en-US" sz="1600" dirty="0">
              <a:latin typeface="+mj-lt"/>
              <a:cs typeface="Poppins"/>
            </a:endParaRPr>
          </a:p>
        </p:txBody>
      </p:sp>
      <p:sp>
        <p:nvSpPr>
          <p:cNvPr id="19" name="TextBox 10">
            <a:extLst>
              <a:ext uri="{FF2B5EF4-FFF2-40B4-BE49-F238E27FC236}">
                <a16:creationId xmlns:a16="http://schemas.microsoft.com/office/drawing/2014/main" id="{318A4EF8-FF85-6356-89E9-7A3A656EBA3B}"/>
              </a:ext>
            </a:extLst>
          </p:cNvPr>
          <p:cNvSpPr txBox="1"/>
          <p:nvPr/>
        </p:nvSpPr>
        <p:spPr>
          <a:xfrm>
            <a:off x="3872230" y="2704572"/>
            <a:ext cx="1399540"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a:solidFill>
                  <a:schemeClr val="bg1"/>
                </a:solidFill>
                <a:latin typeface="+mj-lt"/>
              </a:rPr>
              <a:t>Project Title</a:t>
            </a:r>
            <a:endParaRPr lang="en-US" sz="1600" b="1">
              <a:solidFill>
                <a:schemeClr val="bg1"/>
              </a:solidFill>
              <a:latin typeface="+mj-lt"/>
              <a:cs typeface="Poppins"/>
            </a:endParaRPr>
          </a:p>
        </p:txBody>
      </p:sp>
      <p:sp>
        <p:nvSpPr>
          <p:cNvPr id="14" name="TextBox 7">
            <a:extLst>
              <a:ext uri="{FF2B5EF4-FFF2-40B4-BE49-F238E27FC236}">
                <a16:creationId xmlns:a16="http://schemas.microsoft.com/office/drawing/2014/main" id="{1A6C2021-F9AE-B643-BC8F-4F6AB30CABCF}"/>
              </a:ext>
            </a:extLst>
          </p:cNvPr>
          <p:cNvSpPr txBox="1"/>
          <p:nvPr/>
        </p:nvSpPr>
        <p:spPr>
          <a:xfrm>
            <a:off x="1276813" y="4029973"/>
            <a:ext cx="6590375" cy="51232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a:solidFill>
                  <a:schemeClr val="bg1"/>
                </a:solidFill>
                <a:latin typeface="+mj-lt"/>
              </a:rPr>
              <a:t>Abstract | Problem Statement | Project Overview |</a:t>
            </a:r>
            <a:r>
              <a:rPr lang="en-US" sz="1600">
                <a:solidFill>
                  <a:schemeClr val="bg1"/>
                </a:solidFill>
                <a:latin typeface="+mj-lt"/>
                <a:ea typeface="+mn-lt"/>
                <a:cs typeface="Poppins"/>
              </a:rPr>
              <a:t> Proposed </a:t>
            </a:r>
            <a:r>
              <a:rPr lang="en-US" sz="1600">
                <a:solidFill>
                  <a:schemeClr val="bg1"/>
                </a:solidFill>
                <a:latin typeface="+mj-lt"/>
                <a:ea typeface="+mn-lt"/>
                <a:cs typeface="+mn-lt"/>
              </a:rPr>
              <a:t>Solution </a:t>
            </a:r>
            <a:r>
              <a:rPr lang="en-US" sz="1600">
                <a:solidFill>
                  <a:schemeClr val="bg1"/>
                </a:solidFill>
                <a:latin typeface="+mj-lt"/>
              </a:rPr>
              <a:t>| </a:t>
            </a:r>
            <a:r>
              <a:rPr lang="en-US" sz="1600">
                <a:solidFill>
                  <a:schemeClr val="bg1"/>
                </a:solidFill>
                <a:latin typeface="+mj-lt"/>
                <a:ea typeface="+mn-lt"/>
                <a:cs typeface="Poppins"/>
              </a:rPr>
              <a:t>Technology Used</a:t>
            </a:r>
            <a:r>
              <a:rPr lang="en-US" sz="1600">
                <a:solidFill>
                  <a:schemeClr val="bg1"/>
                </a:solidFill>
                <a:latin typeface="+mj-lt"/>
              </a:rPr>
              <a:t> | Modelling &amp; Results </a:t>
            </a:r>
            <a:r>
              <a:rPr lang="en-US" sz="1600">
                <a:solidFill>
                  <a:schemeClr val="bg1"/>
                </a:solidFill>
                <a:latin typeface="+mj-lt"/>
                <a:ea typeface="+mn-lt"/>
                <a:cs typeface="+mn-lt"/>
              </a:rPr>
              <a:t>| Conclusion </a:t>
            </a:r>
            <a:endParaRPr lang="en-US" sz="1600">
              <a:solidFill>
                <a:schemeClr val="bg1"/>
              </a:solidFill>
              <a:latin typeface="+mj-lt"/>
              <a:cs typeface="Poppins"/>
            </a:endParaRPr>
          </a:p>
        </p:txBody>
      </p:sp>
    </p:spTree>
    <p:extLst>
      <p:ext uri="{BB962C8B-B14F-4D97-AF65-F5344CB8AC3E}">
        <p14:creationId xmlns:p14="http://schemas.microsoft.com/office/powerpoint/2010/main" val="24274851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4528" y="2334505"/>
            <a:ext cx="2149019" cy="474489"/>
          </a:xfrm>
          <a:prstGeom prst="rect">
            <a:avLst/>
          </a:prstGeom>
        </p:spPr>
        <p:txBody>
          <a:bodyPr vert="horz" wrap="square" lIns="0" tIns="12700" rIns="0" bIns="0" rtlCol="0">
            <a:spAutoFit/>
          </a:bodyPr>
          <a:lstStyle/>
          <a:p>
            <a:pPr marL="12700">
              <a:lnSpc>
                <a:spcPct val="100000"/>
              </a:lnSpc>
              <a:spcBef>
                <a:spcPts val="100"/>
              </a:spcBef>
            </a:pPr>
            <a:r>
              <a:rPr lang="en-US" sz="3000" b="1" spc="-5">
                <a:solidFill>
                  <a:srgbClr val="223366"/>
                </a:solidFill>
              </a:rPr>
              <a:t>Thank You!</a:t>
            </a:r>
          </a:p>
        </p:txBody>
      </p:sp>
    </p:spTree>
    <p:extLst>
      <p:ext uri="{BB962C8B-B14F-4D97-AF65-F5344CB8AC3E}">
        <p14:creationId xmlns:p14="http://schemas.microsoft.com/office/powerpoint/2010/main" val="39870245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59822" y="555478"/>
            <a:ext cx="1051132" cy="401651"/>
          </a:xfrm>
          <a:prstGeom prst="rect">
            <a:avLst/>
          </a:prstGeom>
          <a:noFill/>
          <a:ln>
            <a:noFill/>
          </a:ln>
        </p:spPr>
        <p:txBody>
          <a:bodyPr spcFirstLastPara="1" wrap="square" lIns="91425" tIns="91425" rIns="91425" bIns="91425" anchor="t" anchorCtr="0">
            <a:noAutofit/>
          </a:bodyPr>
          <a:lstStyle/>
          <a:p>
            <a:pPr lvl="0" rtl="0">
              <a:lnSpc>
                <a:spcPct val="100000"/>
              </a:lnSpc>
              <a:spcBef>
                <a:spcPts val="0"/>
              </a:spcBef>
              <a:spcAft>
                <a:spcPts val="0"/>
              </a:spcAft>
              <a:buSzPts val="2800"/>
            </a:pPr>
            <a:r>
              <a:rPr lang="en-IN" sz="1600" b="1" dirty="0">
                <a:solidFill>
                  <a:srgbClr val="213163"/>
                </a:solidFill>
              </a:rPr>
              <a:t>Abstract</a:t>
            </a:r>
            <a:br>
              <a:rPr lang="en-IN" sz="1600" b="1" dirty="0">
                <a:solidFill>
                  <a:srgbClr val="213163"/>
                </a:solidFill>
              </a:rPr>
            </a:br>
            <a:r>
              <a:rPr lang="en-IN" sz="1600" b="1" dirty="0">
                <a:solidFill>
                  <a:srgbClr val="213163"/>
                </a:solidFill>
              </a:rPr>
              <a:t>   </a:t>
            </a:r>
            <a:endParaRPr lang="en-IN" sz="1600" dirty="0"/>
          </a:p>
        </p:txBody>
      </p:sp>
      <p:cxnSp>
        <p:nvCxnSpPr>
          <p:cNvPr id="3" name="Straight Connector 2">
            <a:extLst>
              <a:ext uri="{FF2B5EF4-FFF2-40B4-BE49-F238E27FC236}">
                <a16:creationId xmlns:a16="http://schemas.microsoft.com/office/drawing/2014/main" id="{0E138CBA-7C0B-348B-874D-0DBE98733F33}"/>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A6F8FB9D-26BD-FFD4-0D44-2DE325084D08}"/>
              </a:ext>
            </a:extLst>
          </p:cNvPr>
          <p:cNvSpPr txBox="1">
            <a:spLocks/>
          </p:cNvSpPr>
          <p:nvPr/>
        </p:nvSpPr>
        <p:spPr>
          <a:xfrm>
            <a:off x="138651" y="4713110"/>
            <a:ext cx="8219135"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 </a:t>
            </a:r>
            <a:r>
              <a:rPr lang="en-IN" dirty="0"/>
              <a:t> </a:t>
            </a:r>
            <a:r>
              <a:rPr lang="en-IN" u="sng" dirty="0">
                <a:hlinkClick r:id="rId3"/>
              </a:rPr>
              <a:t>researchgate.net</a:t>
            </a:r>
            <a:r>
              <a:rPr lang="en-IN" dirty="0"/>
              <a:t> (1) </a:t>
            </a:r>
            <a:r>
              <a:rPr lang="en-IN" u="sng" dirty="0">
                <a:hlinkClick r:id="rId4"/>
              </a:rPr>
              <a:t>researchgate.net</a:t>
            </a:r>
            <a:r>
              <a:rPr lang="en-IN" dirty="0"/>
              <a:t> (2) </a:t>
            </a:r>
            <a:r>
              <a:rPr lang="en-IN" u="sng" dirty="0">
                <a:hlinkClick r:id="rId5"/>
              </a:rPr>
              <a:t>academia.edu</a:t>
            </a:r>
            <a:r>
              <a:rPr lang="en-IN" dirty="0"/>
              <a:t> (3) </a:t>
            </a:r>
            <a:r>
              <a:rPr lang="en-IN" u="sng" dirty="0">
                <a:hlinkClick r:id="rId6"/>
              </a:rPr>
              <a:t>search.proquest.com</a:t>
            </a:r>
            <a:r>
              <a:rPr lang="en-IN" dirty="0"/>
              <a:t> </a:t>
            </a:r>
            <a:endParaRPr lang="en-IN" sz="1000" dirty="0">
              <a:solidFill>
                <a:schemeClr val="tx1"/>
              </a:solidFill>
            </a:endParaRPr>
          </a:p>
        </p:txBody>
      </p:sp>
      <p:sp>
        <p:nvSpPr>
          <p:cNvPr id="2" name="Rectangle 1"/>
          <p:cNvSpPr/>
          <p:nvPr/>
        </p:nvSpPr>
        <p:spPr>
          <a:xfrm>
            <a:off x="358923" y="957129"/>
            <a:ext cx="8699619" cy="1046440"/>
          </a:xfrm>
          <a:prstGeom prst="rect">
            <a:avLst/>
          </a:prstGeom>
        </p:spPr>
        <p:txBody>
          <a:bodyPr wrap="square">
            <a:spAutoFit/>
          </a:bodyPr>
          <a:lstStyle/>
          <a:p>
            <a:r>
              <a:rPr lang="en-US" sz="1000" b="1" dirty="0">
                <a:solidFill>
                  <a:srgbClr val="374151"/>
                </a:solidFill>
                <a:latin typeface="__Inter_aaf875"/>
              </a:rPr>
              <a:t>An online bus reservation system is a web-based application that facilitates the booking and management of bus tickets through the internet. It allows users to search for available bus routes, check ticket availability, select their preferred seats, and make payments online. The system can also handle cancellations, manage customer and bus details, and maintain reservation records. The use of information technology in such systems can </a:t>
            </a:r>
            <a:r>
              <a:rPr lang="en-US" sz="1000" b="1" dirty="0">
                <a:solidFill>
                  <a:schemeClr val="tx1"/>
                </a:solidFill>
                <a:latin typeface="__Inter_aaf875"/>
              </a:rPr>
              <a:t>improve</a:t>
            </a:r>
            <a:r>
              <a:rPr lang="en-US" sz="1000" b="1" dirty="0">
                <a:solidFill>
                  <a:srgbClr val="374151"/>
                </a:solidFill>
                <a:latin typeface="__Inter_aaf875"/>
              </a:rPr>
              <a:t> the efficiency and convenience of bus ticket reservations, while also providing opportunities for automation, </a:t>
            </a:r>
            <a:r>
              <a:rPr lang="en-US" sz="1200" b="1" dirty="0">
                <a:solidFill>
                  <a:srgbClr val="374151"/>
                </a:solidFill>
                <a:latin typeface="__Inter_aaf875"/>
              </a:rPr>
              <a:t>integration</a:t>
            </a:r>
            <a:r>
              <a:rPr lang="en-US" sz="1000" b="1" dirty="0">
                <a:solidFill>
                  <a:srgbClr val="374151"/>
                </a:solidFill>
                <a:latin typeface="__Inter_aaf875"/>
              </a:rPr>
              <a:t>, and data analysis. Overall, an online bus reservation system can enhance the customer experience and improve the operations of bus transportation companies.</a:t>
            </a:r>
            <a:endParaRPr lang="en-IN" sz="1000" b="1" dirty="0"/>
          </a:p>
        </p:txBody>
      </p:sp>
      <p:sp>
        <p:nvSpPr>
          <p:cNvPr id="5" name="Rectangle 4"/>
          <p:cNvSpPr/>
          <p:nvPr/>
        </p:nvSpPr>
        <p:spPr>
          <a:xfrm>
            <a:off x="358923" y="2212009"/>
            <a:ext cx="8699619" cy="2308324"/>
          </a:xfrm>
          <a:prstGeom prst="rect">
            <a:avLst/>
          </a:prstGeom>
        </p:spPr>
        <p:txBody>
          <a:bodyPr wrap="square">
            <a:spAutoFit/>
          </a:bodyPr>
          <a:lstStyle/>
          <a:p>
            <a:r>
              <a:rPr lang="en-US" sz="1200" dirty="0"/>
              <a:t>OBTRS  is  built  for  managing and computerizing the  traditional  database, ticket booking and tracking bus and travel made. </a:t>
            </a:r>
          </a:p>
          <a:p>
            <a:r>
              <a:rPr lang="en-US" sz="1200" dirty="0"/>
              <a:t>It maintains all customer details, bus details, reservation details. In order to achieve the design, Imo Transport Company (ITC) was chosen as a designed using MySQL.  The  software  achieved is capable of  improving  the customer  hand  and  relationship management in ITC operations.</a:t>
            </a:r>
          </a:p>
          <a:p>
            <a:endParaRPr lang="en-US" sz="1200" dirty="0"/>
          </a:p>
          <a:p>
            <a:endParaRPr lang="en-US" sz="1200" dirty="0"/>
          </a:p>
          <a:p>
            <a:r>
              <a:rPr lang="en-US" sz="1200" dirty="0"/>
              <a:t>It is recommended that despite the present functionality of the designed  software,  an additional  functionality  such as  the  use of  E-mail  to  send tickets and notifications  to  the  customer and an online payment  using credit  cards/debit  cards  should  be implemented into the system. Furthermore, other operations carried by ITC such as the courier services should also be integrated in order to enhance the </a:t>
            </a:r>
            <a:r>
              <a:rPr lang="en-US" sz="1200" dirty="0" err="1"/>
              <a:t>systemcase</a:t>
            </a:r>
            <a:r>
              <a:rPr lang="en-US" sz="1200" dirty="0"/>
              <a:t> study because of its strategic importance to Imo State. </a:t>
            </a:r>
          </a:p>
          <a:p>
            <a:r>
              <a:rPr lang="en-US" sz="1200" dirty="0"/>
              <a:t>Structured Systems Analysis and Design Methodology (SSADM) was adopted. In addition, PHP Hypertext Preprocessor (PHP) language was used  for the  front-  end of the  software while  the back end was </a:t>
            </a:r>
            <a:endParaRPr lang="en-IN" sz="1200" dirty="0"/>
          </a:p>
        </p:txBody>
      </p:sp>
    </p:spTree>
    <p:extLst>
      <p:ext uri="{BB962C8B-B14F-4D97-AF65-F5344CB8AC3E}">
        <p14:creationId xmlns:p14="http://schemas.microsoft.com/office/powerpoint/2010/main" val="3042168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Problem Statement</a:t>
            </a:r>
            <a:endParaRPr lang="en-IN" sz="1600"/>
          </a:p>
        </p:txBody>
      </p:sp>
      <p:cxnSp>
        <p:nvCxnSpPr>
          <p:cNvPr id="2" name="Straight Connector 1">
            <a:extLst>
              <a:ext uri="{FF2B5EF4-FFF2-40B4-BE49-F238E27FC236}">
                <a16:creationId xmlns:a16="http://schemas.microsoft.com/office/drawing/2014/main" id="{138979D7-DAF1-B9D0-4B15-5F44295BF71F}"/>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771E5D94-0B0E-9E10-390E-F025663AAA0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5" name="Rectangle 4"/>
          <p:cNvSpPr/>
          <p:nvPr/>
        </p:nvSpPr>
        <p:spPr>
          <a:xfrm>
            <a:off x="461473" y="1162228"/>
            <a:ext cx="8263783" cy="2585323"/>
          </a:xfrm>
          <a:prstGeom prst="rect">
            <a:avLst/>
          </a:prstGeom>
        </p:spPr>
        <p:txBody>
          <a:bodyPr wrap="square">
            <a:spAutoFit/>
          </a:bodyPr>
          <a:lstStyle/>
          <a:p>
            <a:r>
              <a:rPr lang="en-US" sz="1800" dirty="0"/>
              <a:t>The System that is being used by the staff at the counter currently is an internal system and </a:t>
            </a:r>
            <a:r>
              <a:rPr lang="en-US" sz="1800" dirty="0" err="1"/>
              <a:t>justused</a:t>
            </a:r>
            <a:r>
              <a:rPr lang="en-US" sz="1800" dirty="0"/>
              <a:t> to sell the bus ticket at the counter. </a:t>
            </a:r>
          </a:p>
          <a:p>
            <a:endParaRPr lang="en-US" sz="1800" dirty="0"/>
          </a:p>
          <a:p>
            <a:r>
              <a:rPr lang="en-US" sz="1800" dirty="0"/>
              <a:t>Customer has to go to the counter to buy bus ticket </a:t>
            </a:r>
            <a:r>
              <a:rPr lang="en-US" sz="1800" dirty="0" err="1"/>
              <a:t>orask</a:t>
            </a:r>
            <a:r>
              <a:rPr lang="en-US" sz="1800" dirty="0"/>
              <a:t> for bus schedule. Furthermore, customers need to pay cash when they buy the bus ticket </a:t>
            </a:r>
            <a:r>
              <a:rPr lang="en-US" sz="1800" dirty="0" err="1"/>
              <a:t>andsometimes</a:t>
            </a:r>
            <a:r>
              <a:rPr lang="en-US" sz="1800" dirty="0"/>
              <a:t> needs to queue up long time to get the bus ticket. </a:t>
            </a:r>
          </a:p>
          <a:p>
            <a:endParaRPr lang="en-US" sz="1800" dirty="0"/>
          </a:p>
          <a:p>
            <a:r>
              <a:rPr lang="en-US" sz="1800" dirty="0"/>
              <a:t>Besides that, customer also </a:t>
            </a:r>
            <a:r>
              <a:rPr lang="en-US" sz="1800" dirty="0" err="1"/>
              <a:t>notallowed</a:t>
            </a:r>
            <a:r>
              <a:rPr lang="en-US" sz="1800" dirty="0"/>
              <a:t> to buy bus ticket through telephone and the bus company's telephone has been always- busy line.1.3</a:t>
            </a:r>
            <a:endParaRPr lang="en-IN" sz="1800" dirty="0"/>
          </a:p>
        </p:txBody>
      </p:sp>
    </p:spTree>
    <p:extLst>
      <p:ext uri="{BB962C8B-B14F-4D97-AF65-F5344CB8AC3E}">
        <p14:creationId xmlns:p14="http://schemas.microsoft.com/office/powerpoint/2010/main" val="5456884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Project Overview</a:t>
            </a:r>
            <a:endParaRPr lang="en-IN" sz="1600"/>
          </a:p>
        </p:txBody>
      </p:sp>
      <p:cxnSp>
        <p:nvCxnSpPr>
          <p:cNvPr id="2" name="Straight Connector 1">
            <a:extLst>
              <a:ext uri="{FF2B5EF4-FFF2-40B4-BE49-F238E27FC236}">
                <a16:creationId xmlns:a16="http://schemas.microsoft.com/office/drawing/2014/main"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0139171D-3AD9-6A2C-2865-384C0BE5CD2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Rectangle 3"/>
          <p:cNvSpPr/>
          <p:nvPr/>
        </p:nvSpPr>
        <p:spPr>
          <a:xfrm>
            <a:off x="492236" y="1427147"/>
            <a:ext cx="8426153" cy="2369880"/>
          </a:xfrm>
          <a:prstGeom prst="rect">
            <a:avLst/>
          </a:prstGeom>
        </p:spPr>
        <p:txBody>
          <a:bodyPr wrap="square">
            <a:spAutoFit/>
          </a:bodyPr>
          <a:lstStyle/>
          <a:p>
            <a:r>
              <a:rPr lang="en-US" sz="1600" dirty="0"/>
              <a:t>The existing bus ticketing process is plagued by inefficiencies such as manual ticketing, limited seat availability visibility, and cumbersome payment procedures.</a:t>
            </a:r>
          </a:p>
          <a:p>
            <a:endParaRPr lang="en-US" sz="2000" dirty="0"/>
          </a:p>
          <a:p>
            <a:r>
              <a:rPr lang="en-US" sz="1600" dirty="0"/>
              <a:t> Passengers often face challenges in securing tickets, especially during peak travel seasons. Additionally, bus operators struggle to manage bookings and optimize seat utilization efficiently. </a:t>
            </a:r>
          </a:p>
          <a:p>
            <a:endParaRPr lang="en-US" sz="1600" dirty="0"/>
          </a:p>
          <a:p>
            <a:r>
              <a:rPr lang="en-US" sz="1600" dirty="0"/>
              <a:t>These issues result in dissatisfied customers and lost revenue opportunities for bus companies</a:t>
            </a:r>
            <a:endParaRPr lang="en-IN" sz="1600" dirty="0"/>
          </a:p>
        </p:txBody>
      </p:sp>
    </p:spTree>
    <p:extLst>
      <p:ext uri="{BB962C8B-B14F-4D97-AF65-F5344CB8AC3E}">
        <p14:creationId xmlns:p14="http://schemas.microsoft.com/office/powerpoint/2010/main" val="12846337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Proposed Solution</a:t>
            </a:r>
            <a:endParaRPr lang="en-IN" sz="1600"/>
          </a:p>
        </p:txBody>
      </p:sp>
      <p:sp>
        <p:nvSpPr>
          <p:cNvPr id="11" name="TextBox 10">
            <a:extLst>
              <a:ext uri="{FF2B5EF4-FFF2-40B4-BE49-F238E27FC236}">
                <a16:creationId xmlns:a16="http://schemas.microsoft.com/office/drawing/2014/main" id="{B46B7C3C-D3E3-FF07-EEDD-95F0B593D118}"/>
              </a:ext>
            </a:extLst>
          </p:cNvPr>
          <p:cNvSpPr txBox="1"/>
          <p:nvPr/>
        </p:nvSpPr>
        <p:spPr>
          <a:xfrm>
            <a:off x="138533" y="1102220"/>
            <a:ext cx="8866934" cy="376834"/>
          </a:xfrm>
          <a:prstGeom prst="rect">
            <a:avLst/>
          </a:prstGeom>
          <a:noFill/>
        </p:spPr>
        <p:txBody>
          <a:bodyPr wrap="square">
            <a:spAutoFit/>
          </a:bodyPr>
          <a:lstStyle/>
          <a:p>
            <a:pPr algn="l">
              <a:lnSpc>
                <a:spcPct val="150000"/>
              </a:lnSpc>
            </a:pPr>
            <a:r>
              <a:rPr lang="en-US" b="0" i="0">
                <a:solidFill>
                  <a:srgbClr val="374151"/>
                </a:solidFill>
                <a:effectLst/>
                <a:latin typeface="Times New Roman" panose="02020603050405020304" pitchFamily="18" charset="0"/>
                <a:cs typeface="Times New Roman" panose="02020603050405020304" pitchFamily="18" charset="0"/>
              </a:rPr>
              <a:t>.</a:t>
            </a:r>
          </a:p>
        </p:txBody>
      </p:sp>
      <p:cxnSp>
        <p:nvCxnSpPr>
          <p:cNvPr id="2" name="Straight Connector 1">
            <a:extLst>
              <a:ext uri="{FF2B5EF4-FFF2-40B4-BE49-F238E27FC236}">
                <a16:creationId xmlns:a16="http://schemas.microsoft.com/office/drawing/2014/main"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D3393E03-7263-ADFB-23AD-8505198A845E}"/>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Rectangle 3"/>
          <p:cNvSpPr/>
          <p:nvPr/>
        </p:nvSpPr>
        <p:spPr>
          <a:xfrm>
            <a:off x="444381" y="1213503"/>
            <a:ext cx="8494520" cy="1938992"/>
          </a:xfrm>
          <a:prstGeom prst="rect">
            <a:avLst/>
          </a:prstGeom>
        </p:spPr>
        <p:txBody>
          <a:bodyPr wrap="square">
            <a:spAutoFit/>
          </a:bodyPr>
          <a:lstStyle/>
          <a:p>
            <a:r>
              <a:rPr lang="en-US" sz="2000" dirty="0"/>
              <a:t>PROPOSED </a:t>
            </a:r>
            <a:r>
              <a:rPr lang="en-US" sz="2000" dirty="0" err="1"/>
              <a:t>SOLUTION:The</a:t>
            </a:r>
            <a:r>
              <a:rPr lang="en-US" sz="2000" dirty="0"/>
              <a:t> solution to this problem is to create an online portal for buying bus ticket </a:t>
            </a:r>
            <a:r>
              <a:rPr lang="en-US" sz="2000" dirty="0" err="1"/>
              <a:t>system.Customercan</a:t>
            </a:r>
            <a:r>
              <a:rPr lang="en-US" sz="2000" dirty="0"/>
              <a:t> buy the bus ticket over the Internet, 24 hours a day, 7daysa week and the </a:t>
            </a:r>
            <a:r>
              <a:rPr lang="en-US" sz="2000" dirty="0" err="1"/>
              <a:t>busticket</a:t>
            </a:r>
            <a:r>
              <a:rPr lang="en-US" sz="2000" dirty="0"/>
              <a:t> can't be lost, stolen or left behind.</a:t>
            </a:r>
          </a:p>
          <a:p>
            <a:r>
              <a:rPr lang="en-US" sz="2000" dirty="0"/>
              <a:t>In addition, the online system lets the customers check the availability of the bus ticket </a:t>
            </a:r>
            <a:r>
              <a:rPr lang="en-US" sz="2000" dirty="0" err="1"/>
              <a:t>beforethey</a:t>
            </a:r>
            <a:r>
              <a:rPr lang="en-US" sz="2000" dirty="0"/>
              <a:t> buy bus ticket</a:t>
            </a:r>
            <a:endParaRPr lang="en-IN" sz="2000" dirty="0"/>
          </a:p>
        </p:txBody>
      </p:sp>
    </p:spTree>
    <p:extLst>
      <p:ext uri="{BB962C8B-B14F-4D97-AF65-F5344CB8AC3E}">
        <p14:creationId xmlns:p14="http://schemas.microsoft.com/office/powerpoint/2010/main" val="10539135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0AB2285-16B6-67AB-39F2-7E03D6821A2A}"/>
              </a:ext>
            </a:extLst>
          </p:cNvPr>
          <p:cNvSpPr txBox="1"/>
          <p:nvPr/>
        </p:nvSpPr>
        <p:spPr>
          <a:xfrm>
            <a:off x="-405926" y="455364"/>
            <a:ext cx="8017933" cy="1200329"/>
          </a:xfrm>
          <a:prstGeom prst="rect">
            <a:avLst/>
          </a:prstGeom>
          <a:noFill/>
        </p:spPr>
        <p:txBody>
          <a:bodyPr wrap="square">
            <a:spAutoFit/>
          </a:bodyPr>
          <a:lstStyle/>
          <a:p>
            <a:pPr marL="457200" lvl="1" algn="l">
              <a:lnSpc>
                <a:spcPct val="150000"/>
              </a:lnSpc>
            </a:pPr>
            <a:r>
              <a:rPr lang="en-US" sz="2400" dirty="0">
                <a:solidFill>
                  <a:srgbClr val="374151"/>
                </a:solidFill>
                <a:latin typeface="Times New Roman" panose="02020603050405020304" pitchFamily="18" charset="0"/>
                <a:cs typeface="Times New Roman" panose="02020603050405020304" pitchFamily="18" charset="0"/>
              </a:rPr>
              <a:t>OBJECTIVES :</a:t>
            </a:r>
            <a:endParaRPr lang="en-US" sz="2400" b="0" i="0" dirty="0">
              <a:solidFill>
                <a:srgbClr val="374151"/>
              </a:solidFill>
              <a:effectLst/>
              <a:latin typeface="Times New Roman" panose="02020603050405020304" pitchFamily="18" charset="0"/>
              <a:cs typeface="Times New Roman" panose="02020603050405020304" pitchFamily="18" charset="0"/>
            </a:endParaRPr>
          </a:p>
          <a:p>
            <a:pPr marL="742950" lvl="1" indent="-285750" algn="l">
              <a:lnSpc>
                <a:spcPct val="150000"/>
              </a:lnSpc>
              <a:buFont typeface="+mj-lt"/>
              <a:buAutoNum type="arabicPeriod"/>
            </a:pPr>
            <a:endParaRPr lang="en-US" sz="2400" b="0" i="0" dirty="0">
              <a:solidFill>
                <a:srgbClr val="374151"/>
              </a:solidFill>
              <a:effectLst/>
              <a:latin typeface="Times New Roman" panose="02020603050405020304" pitchFamily="18" charset="0"/>
              <a:cs typeface="Times New Roman" panose="02020603050405020304" pitchFamily="18" charset="0"/>
            </a:endParaRPr>
          </a:p>
        </p:txBody>
      </p:sp>
      <p:cxnSp>
        <p:nvCxnSpPr>
          <p:cNvPr id="2" name="Straight Connector 1">
            <a:extLst>
              <a:ext uri="{FF2B5EF4-FFF2-40B4-BE49-F238E27FC236}">
                <a16:creationId xmlns:a16="http://schemas.microsoft.com/office/drawing/2014/main" id="{A0896F70-0E57-B001-3C98-BB76EA937037}"/>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FB315134-FD10-6E28-FDC9-29E7F29C2454}"/>
              </a:ext>
            </a:extLst>
          </p:cNvPr>
          <p:cNvSpPr txBox="1">
            <a:spLocks/>
          </p:cNvSpPr>
          <p:nvPr/>
        </p:nvSpPr>
        <p:spPr>
          <a:xfrm>
            <a:off x="138652" y="4713110"/>
            <a:ext cx="6176690"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   </a:t>
            </a:r>
            <a:r>
              <a:rPr lang="en-IN" sz="1000" u="sng" dirty="0">
                <a:hlinkClick r:id="rId2"/>
              </a:rPr>
              <a:t>researchgate.net</a:t>
            </a:r>
            <a:r>
              <a:rPr lang="en-IN" sz="1000" dirty="0"/>
              <a:t> (1) </a:t>
            </a:r>
            <a:r>
              <a:rPr lang="en-IN" sz="1000" u="sng" dirty="0">
                <a:hlinkClick r:id="rId3"/>
              </a:rPr>
              <a:t>researchgate.net</a:t>
            </a:r>
            <a:r>
              <a:rPr lang="en-IN" sz="1000" dirty="0"/>
              <a:t> (2) </a:t>
            </a:r>
            <a:endParaRPr lang="en-IN" sz="1000" dirty="0">
              <a:solidFill>
                <a:schemeClr val="tx1"/>
              </a:solidFill>
            </a:endParaRPr>
          </a:p>
        </p:txBody>
      </p:sp>
      <p:sp>
        <p:nvSpPr>
          <p:cNvPr id="6" name="Rectangle 5"/>
          <p:cNvSpPr/>
          <p:nvPr/>
        </p:nvSpPr>
        <p:spPr>
          <a:xfrm>
            <a:off x="492236" y="1119088"/>
            <a:ext cx="8651764" cy="3647152"/>
          </a:xfrm>
          <a:prstGeom prst="rect">
            <a:avLst/>
          </a:prstGeom>
        </p:spPr>
        <p:txBody>
          <a:bodyPr wrap="square">
            <a:spAutoFit/>
          </a:bodyPr>
          <a:lstStyle/>
          <a:p>
            <a:pPr>
              <a:buFont typeface="+mj-lt"/>
              <a:buAutoNum type="arabicPeriod"/>
            </a:pPr>
            <a:r>
              <a:rPr lang="en-US" sz="1050" dirty="0">
                <a:solidFill>
                  <a:srgbClr val="374151"/>
                </a:solidFill>
                <a:latin typeface="__Inter_aaf875"/>
              </a:rPr>
              <a:t>To provide a convenient and accessible platform for users to book bus tickets online, without the need to physically visit a bus terminal or ticket counter.</a:t>
            </a:r>
          </a:p>
          <a:p>
            <a:pPr>
              <a:buFont typeface="+mj-lt"/>
              <a:buAutoNum type="arabicPeriod"/>
            </a:pPr>
            <a:endParaRPr lang="en-US" sz="1050" dirty="0">
              <a:solidFill>
                <a:srgbClr val="374151"/>
              </a:solidFill>
              <a:latin typeface="__Inter_aaf875"/>
            </a:endParaRPr>
          </a:p>
          <a:p>
            <a:pPr>
              <a:buFont typeface="+mj-lt"/>
              <a:buAutoNum type="arabicPeriod"/>
            </a:pPr>
            <a:r>
              <a:rPr lang="en-US" sz="1050" dirty="0">
                <a:solidFill>
                  <a:srgbClr val="374151"/>
                </a:solidFill>
                <a:latin typeface="__Inter_aaf875"/>
              </a:rPr>
              <a:t>To offer real-time information on bus schedules, routes, and ticket availability, allowing users to make informed decisions when booking their tickets.</a:t>
            </a:r>
          </a:p>
          <a:p>
            <a:pPr>
              <a:buFont typeface="+mj-lt"/>
              <a:buAutoNum type="arabicPeriod"/>
            </a:pPr>
            <a:endParaRPr lang="en-US" sz="1050" dirty="0">
              <a:solidFill>
                <a:srgbClr val="374151"/>
              </a:solidFill>
              <a:latin typeface="__Inter_aaf875"/>
            </a:endParaRPr>
          </a:p>
          <a:p>
            <a:pPr>
              <a:buFont typeface="+mj-lt"/>
              <a:buAutoNum type="arabicPeriod"/>
            </a:pPr>
            <a:r>
              <a:rPr lang="en-US" sz="1050" dirty="0">
                <a:solidFill>
                  <a:srgbClr val="374151"/>
                </a:solidFill>
                <a:latin typeface="__Inter_aaf875"/>
              </a:rPr>
              <a:t>To enable users to select their preferred seats and make payments online, using various payment methods such as credit cards, debit cards, or e-wallets.</a:t>
            </a:r>
          </a:p>
          <a:p>
            <a:pPr>
              <a:buFont typeface="+mj-lt"/>
              <a:buAutoNum type="arabicPeriod"/>
            </a:pPr>
            <a:endParaRPr lang="en-US" sz="1050" dirty="0">
              <a:solidFill>
                <a:srgbClr val="374151"/>
              </a:solidFill>
              <a:latin typeface="__Inter_aaf875"/>
            </a:endParaRPr>
          </a:p>
          <a:p>
            <a:pPr>
              <a:buFont typeface="+mj-lt"/>
              <a:buAutoNum type="arabicPeriod"/>
            </a:pPr>
            <a:r>
              <a:rPr lang="en-US" sz="1050" dirty="0">
                <a:solidFill>
                  <a:srgbClr val="374151"/>
                </a:solidFill>
                <a:latin typeface="__Inter_aaf875"/>
              </a:rPr>
              <a:t>To automate the ticket booking and management process, reducing the need for manual intervention and minimizing the risk of errors.</a:t>
            </a:r>
          </a:p>
          <a:p>
            <a:pPr>
              <a:buFont typeface="+mj-lt"/>
              <a:buAutoNum type="arabicPeriod"/>
            </a:pPr>
            <a:endParaRPr lang="en-US" sz="1050" dirty="0">
              <a:solidFill>
                <a:srgbClr val="374151"/>
              </a:solidFill>
              <a:latin typeface="__Inter_aaf875"/>
            </a:endParaRPr>
          </a:p>
          <a:p>
            <a:pPr>
              <a:buFont typeface="+mj-lt"/>
              <a:buAutoNum type="arabicPeriod"/>
            </a:pPr>
            <a:r>
              <a:rPr lang="en-US" sz="1050" dirty="0">
                <a:solidFill>
                  <a:srgbClr val="374151"/>
                </a:solidFill>
                <a:latin typeface="__Inter_aaf875"/>
              </a:rPr>
              <a:t>To provide a secure and reliable system for storing and managing customer and bus details, ensuring the confidentiality and integrity of the data.</a:t>
            </a:r>
          </a:p>
          <a:p>
            <a:pPr>
              <a:buFont typeface="+mj-lt"/>
              <a:buAutoNum type="arabicPeriod"/>
            </a:pPr>
            <a:endParaRPr lang="en-US" sz="1050" dirty="0">
              <a:solidFill>
                <a:srgbClr val="374151"/>
              </a:solidFill>
              <a:latin typeface="__Inter_aaf875"/>
            </a:endParaRPr>
          </a:p>
          <a:p>
            <a:pPr>
              <a:buFont typeface="+mj-lt"/>
              <a:buAutoNum type="arabicPeriod"/>
            </a:pPr>
            <a:r>
              <a:rPr lang="en-US" sz="1050" dirty="0">
                <a:solidFill>
                  <a:srgbClr val="374151"/>
                </a:solidFill>
                <a:latin typeface="__Inter_aaf875"/>
              </a:rPr>
              <a:t>To offer customer support and assistance through various channels, such as email, phone, or chat, to help users with their queries and issues.</a:t>
            </a:r>
          </a:p>
          <a:p>
            <a:pPr>
              <a:buFont typeface="+mj-lt"/>
              <a:buAutoNum type="arabicPeriod"/>
            </a:pPr>
            <a:endParaRPr lang="en-US" sz="1050" dirty="0">
              <a:solidFill>
                <a:srgbClr val="374151"/>
              </a:solidFill>
              <a:latin typeface="__Inter_aaf875"/>
            </a:endParaRPr>
          </a:p>
          <a:p>
            <a:pPr>
              <a:buFont typeface="+mj-lt"/>
              <a:buAutoNum type="arabicPeriod"/>
            </a:pPr>
            <a:r>
              <a:rPr lang="en-US" sz="1050" dirty="0">
                <a:solidFill>
                  <a:srgbClr val="374151"/>
                </a:solidFill>
                <a:latin typeface="__Inter_aaf875"/>
              </a:rPr>
              <a:t>To generate reports and analytics on ticket sales, customer behavior, and bus operations, providing insights and intelligence for decision-making and business improvement.</a:t>
            </a:r>
          </a:p>
          <a:p>
            <a:pPr>
              <a:buFont typeface="+mj-lt"/>
              <a:buAutoNum type="arabicPeriod"/>
            </a:pPr>
            <a:endParaRPr lang="en-US" sz="1050" dirty="0">
              <a:solidFill>
                <a:srgbClr val="374151"/>
              </a:solidFill>
              <a:latin typeface="__Inter_aaf875"/>
            </a:endParaRPr>
          </a:p>
          <a:p>
            <a:pPr>
              <a:buFont typeface="+mj-lt"/>
              <a:buAutoNum type="arabicPeriod"/>
            </a:pPr>
            <a:r>
              <a:rPr lang="en-US" sz="1050" dirty="0">
                <a:solidFill>
                  <a:srgbClr val="374151"/>
                </a:solidFill>
                <a:latin typeface="__Inter_aaf875"/>
              </a:rPr>
              <a:t>To integrate with other systems and platforms, such as payment gateways, CRM systems, or mobile apps, to provide a seamless and consistent user experience.</a:t>
            </a:r>
          </a:p>
        </p:txBody>
      </p:sp>
    </p:spTree>
    <p:extLst>
      <p:ext uri="{BB962C8B-B14F-4D97-AF65-F5344CB8AC3E}">
        <p14:creationId xmlns:p14="http://schemas.microsoft.com/office/powerpoint/2010/main" val="4874819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Technology Used</a:t>
            </a:r>
            <a:endParaRPr lang="en-IN" sz="1600"/>
          </a:p>
        </p:txBody>
      </p:sp>
      <p:sp>
        <p:nvSpPr>
          <p:cNvPr id="2" name="Google Shape;62;g5fab984687_2_0">
            <a:extLst>
              <a:ext uri="{FF2B5EF4-FFF2-40B4-BE49-F238E27FC236}">
                <a16:creationId xmlns:a16="http://schemas.microsoft.com/office/drawing/2014/main" id="{07E1EAD1-F835-6956-77CD-17363121C17E}"/>
              </a:ext>
            </a:extLst>
          </p:cNvPr>
          <p:cNvSpPr txBox="1">
            <a:spLocks/>
          </p:cNvSpPr>
          <p:nvPr/>
        </p:nvSpPr>
        <p:spPr>
          <a:xfrm>
            <a:off x="128063" y="1059160"/>
            <a:ext cx="5314387" cy="379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p:txBody>
      </p:sp>
      <p:graphicFrame>
        <p:nvGraphicFramePr>
          <p:cNvPr id="5" name="Diagram 4">
            <a:extLst>
              <a:ext uri="{FF2B5EF4-FFF2-40B4-BE49-F238E27FC236}">
                <a16:creationId xmlns:a16="http://schemas.microsoft.com/office/drawing/2014/main" id="{6907D582-D8F7-CF69-ABAE-503F64E8F161}"/>
              </a:ext>
            </a:extLst>
          </p:cNvPr>
          <p:cNvGraphicFramePr/>
          <p:nvPr>
            <p:extLst>
              <p:ext uri="{D42A27DB-BD31-4B8C-83A1-F6EECF244321}">
                <p14:modId xmlns:p14="http://schemas.microsoft.com/office/powerpoint/2010/main" val="4022671124"/>
              </p:ext>
            </p:extLst>
          </p:nvPr>
        </p:nvGraphicFramePr>
        <p:xfrm>
          <a:off x="-84668" y="615950"/>
          <a:ext cx="8951601"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a:extLst>
              <a:ext uri="{FF2B5EF4-FFF2-40B4-BE49-F238E27FC236}">
                <a16:creationId xmlns:a16="http://schemas.microsoft.com/office/drawing/2014/main" id="{DF48260F-742B-E32A-02FE-B142578BC1A4}"/>
              </a:ext>
            </a:extLst>
          </p:cNvPr>
          <p:cNvPicPr>
            <a:picLocks noChangeAspect="1"/>
          </p:cNvPicPr>
          <p:nvPr/>
        </p:nvPicPr>
        <p:blipFill>
          <a:blip r:embed="rId8"/>
          <a:stretch>
            <a:fillRect/>
          </a:stretch>
        </p:blipFill>
        <p:spPr>
          <a:xfrm>
            <a:off x="1021171" y="1723257"/>
            <a:ext cx="2956469" cy="2573047"/>
          </a:xfrm>
          <a:prstGeom prst="rect">
            <a:avLst/>
          </a:prstGeom>
        </p:spPr>
      </p:pic>
      <p:pic>
        <p:nvPicPr>
          <p:cNvPr id="11" name="Picture 10">
            <a:extLst>
              <a:ext uri="{FF2B5EF4-FFF2-40B4-BE49-F238E27FC236}">
                <a16:creationId xmlns:a16="http://schemas.microsoft.com/office/drawing/2014/main" id="{B089073F-18B7-3DD8-48EB-55DA0C87BA84}"/>
              </a:ext>
            </a:extLst>
          </p:cNvPr>
          <p:cNvPicPr>
            <a:picLocks noChangeAspect="1"/>
          </p:cNvPicPr>
          <p:nvPr/>
        </p:nvPicPr>
        <p:blipFill>
          <a:blip r:embed="rId9"/>
          <a:stretch>
            <a:fillRect/>
          </a:stretch>
        </p:blipFill>
        <p:spPr>
          <a:xfrm>
            <a:off x="4564380" y="1712692"/>
            <a:ext cx="4165599" cy="2090952"/>
          </a:xfrm>
          <a:prstGeom prst="rect">
            <a:avLst/>
          </a:prstGeom>
        </p:spPr>
      </p:pic>
      <p:sp>
        <p:nvSpPr>
          <p:cNvPr id="12" name="TextBox 11">
            <a:extLst>
              <a:ext uri="{FF2B5EF4-FFF2-40B4-BE49-F238E27FC236}">
                <a16:creationId xmlns:a16="http://schemas.microsoft.com/office/drawing/2014/main" id="{652B04F6-FDE4-25BD-3C19-D5DC09B99F1A}"/>
              </a:ext>
            </a:extLst>
          </p:cNvPr>
          <p:cNvSpPr txBox="1"/>
          <p:nvPr/>
        </p:nvSpPr>
        <p:spPr>
          <a:xfrm>
            <a:off x="1000361" y="1361511"/>
            <a:ext cx="3318484" cy="307777"/>
          </a:xfrm>
          <a:prstGeom prst="rect">
            <a:avLst/>
          </a:prstGeom>
          <a:noFill/>
        </p:spPr>
        <p:txBody>
          <a:bodyPr wrap="square" rtlCol="0">
            <a:spAutoFit/>
          </a:bodyPr>
          <a:lstStyle/>
          <a:p>
            <a:pPr algn="ctr"/>
            <a:r>
              <a:rPr lang="en-US"/>
              <a:t>Front-end</a:t>
            </a:r>
          </a:p>
        </p:txBody>
      </p:sp>
      <p:sp>
        <p:nvSpPr>
          <p:cNvPr id="13" name="TextBox 12">
            <a:extLst>
              <a:ext uri="{FF2B5EF4-FFF2-40B4-BE49-F238E27FC236}">
                <a16:creationId xmlns:a16="http://schemas.microsoft.com/office/drawing/2014/main" id="{02E6A23E-BD78-D77E-AD81-17D853BDDC74}"/>
              </a:ext>
            </a:extLst>
          </p:cNvPr>
          <p:cNvSpPr txBox="1"/>
          <p:nvPr/>
        </p:nvSpPr>
        <p:spPr>
          <a:xfrm>
            <a:off x="4865736" y="1287522"/>
            <a:ext cx="3580969" cy="307777"/>
          </a:xfrm>
          <a:prstGeom prst="rect">
            <a:avLst/>
          </a:prstGeom>
          <a:noFill/>
        </p:spPr>
        <p:txBody>
          <a:bodyPr wrap="square" rtlCol="0">
            <a:spAutoFit/>
          </a:bodyPr>
          <a:lstStyle/>
          <a:p>
            <a:pPr algn="ctr"/>
            <a:r>
              <a:rPr lang="en-US"/>
              <a:t>Back-end</a:t>
            </a:r>
          </a:p>
        </p:txBody>
      </p:sp>
      <p:cxnSp>
        <p:nvCxnSpPr>
          <p:cNvPr id="6" name="Straight Connector 5">
            <a:extLst>
              <a:ext uri="{FF2B5EF4-FFF2-40B4-BE49-F238E27FC236}">
                <a16:creationId xmlns:a16="http://schemas.microsoft.com/office/drawing/2014/main" id="{802A8F1A-67E8-0BA1-6B45-F0633689698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Google Shape;61;g5fab984687_2_0">
            <a:extLst>
              <a:ext uri="{FF2B5EF4-FFF2-40B4-BE49-F238E27FC236}">
                <a16:creationId xmlns:a16="http://schemas.microsoft.com/office/drawing/2014/main" id="{3447FF72-B82E-F4FB-B8A0-D3532FD4F749}"/>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832456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Modelling &amp; Results</a:t>
            </a:r>
            <a:endParaRPr lang="en-IN" sz="160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3" name="Picture 2"/>
          <p:cNvPicPr>
            <a:picLocks noChangeAspect="1"/>
          </p:cNvPicPr>
          <p:nvPr/>
        </p:nvPicPr>
        <p:blipFill>
          <a:blip r:embed="rId3"/>
          <a:srcRect l="8639" r="8639"/>
          <a:stretch/>
        </p:blipFill>
        <p:spPr>
          <a:xfrm>
            <a:off x="0" y="1094541"/>
            <a:ext cx="4649025" cy="3161265"/>
          </a:xfrm>
          <a:prstGeom prst="rect">
            <a:avLst/>
          </a:prstGeom>
        </p:spPr>
      </p:pic>
      <p:pic>
        <p:nvPicPr>
          <p:cNvPr id="4" name="Picture 3"/>
          <p:cNvPicPr>
            <a:picLocks noChangeAspect="1"/>
          </p:cNvPicPr>
          <p:nvPr/>
        </p:nvPicPr>
        <p:blipFill>
          <a:blip r:embed="rId4"/>
          <a:srcRect l="10009" r="10009"/>
          <a:stretch/>
        </p:blipFill>
        <p:spPr>
          <a:xfrm>
            <a:off x="4649025" y="1094540"/>
            <a:ext cx="4494975" cy="3161265"/>
          </a:xfrm>
          <a:prstGeom prst="rect">
            <a:avLst/>
          </a:prstGeom>
        </p:spPr>
      </p:pic>
    </p:spTree>
    <p:extLst>
      <p:ext uri="{BB962C8B-B14F-4D97-AF65-F5344CB8AC3E}">
        <p14:creationId xmlns:p14="http://schemas.microsoft.com/office/powerpoint/2010/main" val="2863725078"/>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6559A34-456E-49A1-8157-9E3D18BFAD36}">
  <ds:schemaRefs>
    <ds:schemaRef ds:uri="http://schemas.microsoft.com/office/2006/metadata/properties"/>
    <ds:schemaRef ds:uri="http://schemas.microsoft.com/office/infopath/2007/PartnerControls"/>
    <ds:schemaRef ds:uri="http://purl.org/dc/terms/"/>
    <ds:schemaRef ds:uri="http://purl.org/dc/dcmitype/"/>
    <ds:schemaRef ds:uri="http://schemas.microsoft.com/office/2006/documentManagement/types"/>
    <ds:schemaRef ds:uri="http://schemas.openxmlformats.org/package/2006/metadata/core-properties"/>
    <ds:schemaRef ds:uri="http://purl.org/dc/elements/1.1/"/>
    <ds:schemaRef ds:uri="c0fa2617-96bd-425d-8578-e93563fe37c5"/>
    <ds:schemaRef ds:uri="9162bd5b-4ed9-4da3-b376-05204580ba3f"/>
    <ds:schemaRef ds:uri="http://www.w3.org/XML/1998/namespace"/>
  </ds:schemaRefs>
</ds:datastoreItem>
</file>

<file path=customXml/itemProps2.xml><?xml version="1.0" encoding="utf-8"?>
<ds:datastoreItem xmlns:ds="http://schemas.openxmlformats.org/officeDocument/2006/customXml" ds:itemID="{3706AB80-2608-47D7-8AC8-FA6BC8A9B27C}">
  <ds:schemaRefs>
    <ds:schemaRef ds:uri="http://schemas.microsoft.com/sharepoint/v3/contenttype/forms"/>
  </ds:schemaRefs>
</ds:datastoreItem>
</file>

<file path=customXml/itemProps3.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88</TotalTime>
  <Words>1188</Words>
  <Application>Microsoft Office PowerPoint</Application>
  <PresentationFormat>On-screen Show (16:9)</PresentationFormat>
  <Paragraphs>97</Paragraphs>
  <Slides>20</Slides>
  <Notes>9</Notes>
  <HiddenSlides>0</HiddenSlides>
  <MMClips>0</MMClips>
  <ScaleCrop>false</ScaleCrop>
  <HeadingPairs>
    <vt:vector size="8" baseType="variant">
      <vt:variant>
        <vt:lpstr>Fonts Used</vt:lpstr>
      </vt:variant>
      <vt:variant>
        <vt:i4>6</vt:i4>
      </vt:variant>
      <vt:variant>
        <vt:lpstr>Theme</vt:lpstr>
      </vt:variant>
      <vt:variant>
        <vt:i4>1</vt:i4>
      </vt:variant>
      <vt:variant>
        <vt:lpstr>Slide Titles</vt:lpstr>
      </vt:variant>
      <vt:variant>
        <vt:i4>20</vt:i4>
      </vt:variant>
      <vt:variant>
        <vt:lpstr>Custom Shows</vt:lpstr>
      </vt:variant>
      <vt:variant>
        <vt:i4>1</vt:i4>
      </vt:variant>
    </vt:vector>
  </HeadingPairs>
  <TitlesOfParts>
    <vt:vector size="28" baseType="lpstr">
      <vt:lpstr>__Inter_aaf875</vt:lpstr>
      <vt:lpstr>Arial</vt:lpstr>
      <vt:lpstr>Arial MT</vt:lpstr>
      <vt:lpstr>Calibri</vt:lpstr>
      <vt:lpstr>Söhne</vt:lpstr>
      <vt:lpstr>Times New Roman</vt:lpstr>
      <vt:lpstr>Simple Light</vt:lpstr>
      <vt:lpstr>PowerPoint Presentation</vt:lpstr>
      <vt:lpstr>PowerPoint Presentation</vt:lpstr>
      <vt:lpstr>Abstract    </vt:lpstr>
      <vt:lpstr>Problem Statement</vt:lpstr>
      <vt:lpstr>Project Overview</vt:lpstr>
      <vt:lpstr>Proposed Solution</vt:lpstr>
      <vt:lpstr>PowerPoint Presentation</vt:lpstr>
      <vt:lpstr>Technology Used</vt:lpstr>
      <vt:lpstr>Modelling &amp; Results</vt:lpstr>
      <vt:lpstr>Homepage</vt:lpstr>
      <vt:lpstr>Login</vt:lpstr>
      <vt:lpstr>New user/registration</vt:lpstr>
      <vt:lpstr>Register successful</vt:lpstr>
      <vt:lpstr>Find bus</vt:lpstr>
      <vt:lpstr>Choose Bus</vt:lpstr>
      <vt:lpstr>Booking Cancel</vt:lpstr>
      <vt:lpstr>Signout</vt:lpstr>
      <vt:lpstr> </vt:lpstr>
      <vt:lpstr>PowerPoint Presentation</vt:lpstr>
      <vt:lpstr>Thank You!</vt:lpstr>
      <vt:lpstr>Custom Show 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Lokesh T</cp:lastModifiedBy>
  <cp:revision>13</cp:revision>
  <dcterms:modified xsi:type="dcterms:W3CDTF">2024-04-09T06:54:48Z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